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69" r:id="rId3"/>
    <p:sldMasterId id="2147483675" r:id="rId4"/>
  </p:sldMasterIdLst>
  <p:notesMasterIdLst>
    <p:notesMasterId r:id="rId61"/>
  </p:notesMasterIdLst>
  <p:handoutMasterIdLst>
    <p:handoutMasterId r:id="rId62"/>
  </p:handoutMasterIdLst>
  <p:sldIdLst>
    <p:sldId id="274" r:id="rId5"/>
    <p:sldId id="460" r:id="rId6"/>
    <p:sldId id="529" r:id="rId7"/>
    <p:sldId id="530" r:id="rId8"/>
    <p:sldId id="531" r:id="rId9"/>
    <p:sldId id="532" r:id="rId10"/>
    <p:sldId id="542" r:id="rId11"/>
    <p:sldId id="539" r:id="rId12"/>
    <p:sldId id="540" r:id="rId13"/>
    <p:sldId id="541" r:id="rId14"/>
    <p:sldId id="514" r:id="rId15"/>
    <p:sldId id="515" r:id="rId16"/>
    <p:sldId id="516" r:id="rId17"/>
    <p:sldId id="517" r:id="rId18"/>
    <p:sldId id="545" r:id="rId19"/>
    <p:sldId id="546" r:id="rId20"/>
    <p:sldId id="518" r:id="rId21"/>
    <p:sldId id="519" r:id="rId22"/>
    <p:sldId id="520" r:id="rId23"/>
    <p:sldId id="521" r:id="rId24"/>
    <p:sldId id="547" r:id="rId25"/>
    <p:sldId id="522" r:id="rId26"/>
    <p:sldId id="523" r:id="rId27"/>
    <p:sldId id="524" r:id="rId28"/>
    <p:sldId id="548" r:id="rId29"/>
    <p:sldId id="549" r:id="rId30"/>
    <p:sldId id="525" r:id="rId31"/>
    <p:sldId id="544" r:id="rId32"/>
    <p:sldId id="470" r:id="rId33"/>
    <p:sldId id="471" r:id="rId34"/>
    <p:sldId id="474" r:id="rId35"/>
    <p:sldId id="475" r:id="rId36"/>
    <p:sldId id="476" r:id="rId37"/>
    <p:sldId id="477" r:id="rId38"/>
    <p:sldId id="493" r:id="rId39"/>
    <p:sldId id="494" r:id="rId40"/>
    <p:sldId id="495" r:id="rId41"/>
    <p:sldId id="496" r:id="rId42"/>
    <p:sldId id="497" r:id="rId43"/>
    <p:sldId id="498" r:id="rId44"/>
    <p:sldId id="499" r:id="rId45"/>
    <p:sldId id="543" r:id="rId46"/>
    <p:sldId id="500" r:id="rId47"/>
    <p:sldId id="501" r:id="rId48"/>
    <p:sldId id="502" r:id="rId49"/>
    <p:sldId id="503" r:id="rId50"/>
    <p:sldId id="504" r:id="rId51"/>
    <p:sldId id="506" r:id="rId52"/>
    <p:sldId id="550" r:id="rId53"/>
    <p:sldId id="511" r:id="rId54"/>
    <p:sldId id="512" r:id="rId55"/>
    <p:sldId id="513" r:id="rId56"/>
    <p:sldId id="417" r:id="rId57"/>
    <p:sldId id="552" r:id="rId58"/>
    <p:sldId id="419" r:id="rId59"/>
    <p:sldId id="553" r:id="rId6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0A22E"/>
    <a:srgbClr val="603A14"/>
    <a:srgbClr val="E85C0E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21" autoAdjust="0"/>
    <p:restoredTop sz="94533" autoAdjust="0"/>
  </p:normalViewPr>
  <p:slideViewPr>
    <p:cSldViewPr>
      <p:cViewPr varScale="1">
        <p:scale>
          <a:sx n="71" d="100"/>
          <a:sy n="71" d="100"/>
        </p:scale>
        <p:origin x="-280" y="-6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2/24/2016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19.gif>
</file>

<file path=ppt/media/image2.jpeg>
</file>

<file path=ppt/media/image20.gif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gif>
</file>

<file path=ppt/media/image29.jpeg>
</file>

<file path=ppt/media/image3.png>
</file>

<file path=ppt/media/image30.gif>
</file>

<file path=ppt/media/image31.jpeg>
</file>

<file path=ppt/media/image32.pn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jpe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jp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396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r>
              <a:rPr lang="en-US" dirty="0"/>
              <a:t>07/16/96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ACF989F-2540-4A1F-95BB-19F8DB837FED}" type="slidenum">
              <a:rPr lang="en-US"/>
              <a:pPr/>
              <a:t>11</a:t>
            </a:fld>
            <a:r>
              <a:rPr lang="en-US" dirty="0"/>
              <a:t>##</a:t>
            </a:r>
          </a:p>
        </p:txBody>
      </p:sp>
      <p:sp>
        <p:nvSpPr>
          <p:cNvPr id="475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5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54800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727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77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216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2/24/2016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1534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2/24/2016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332365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1461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841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2/24/2016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295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2/24/2016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0130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0159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304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888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2/24/2016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19215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2/24/2016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84428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org/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4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3" Type="http://schemas.openxmlformats.org/officeDocument/2006/relationships/image" Target="../media/image29.jpeg"/><Relationship Id="rId7" Type="http://schemas.openxmlformats.org/officeDocument/2006/relationships/image" Target="../media/image33.jpeg"/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jpeg"/><Relationship Id="rId4" Type="http://schemas.openxmlformats.org/officeDocument/2006/relationships/image" Target="../media/image30.gif"/><Relationship Id="rId9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Representational_State_Transfe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mysite.com/docs/Code/RestTalk/pages/3" TargetMode="External"/><Relationship Id="rId2" Type="http://schemas.openxmlformats.org/officeDocument/2006/relationships/hyperlink" Target="http://mysite.com/docs/Code/RestTalk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HTTP/Access_control_COR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firebug.com/" TargetMode="External"/><Relationship Id="rId2" Type="http://schemas.openxmlformats.org/officeDocument/2006/relationships/hyperlink" Target="http://www.telerik.com/fiddle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hyperlink" Target="http://www.fiddler2.com/fiddler2/" TargetMode="External"/><Relationship Id="rId4" Type="http://schemas.openxmlformats.org/officeDocument/2006/relationships/image" Target="../media/image49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chrome.google.com/webstore/detail/postman-rest-client/fdmmgilgnpjigdojojpjoooidkmcomcm?utm_source=chrome-ntp-ic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62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58.png"/><Relationship Id="rId17" Type="http://schemas.openxmlformats.org/officeDocument/2006/relationships/image" Target="../media/image60.png"/><Relationship Id="rId2" Type="http://schemas.openxmlformats.org/officeDocument/2006/relationships/notesSlide" Target="../notesSlides/notesSlide6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5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courses/javascript-applications/" TargetMode="External"/><Relationship Id="rId10" Type="http://schemas.openxmlformats.org/officeDocument/2006/relationships/image" Target="../media/image57.png"/><Relationship Id="rId19" Type="http://schemas.openxmlformats.org/officeDocument/2006/relationships/image" Target="../media/image61.png"/><Relationship Id="rId4" Type="http://schemas.openxmlformats.org/officeDocument/2006/relationships/image" Target="../media/image54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59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://telerikacademy.com/Courses/Courses/Details/182" TargetMode="External"/><Relationship Id="rId4" Type="http://schemas.openxmlformats.org/officeDocument/2006/relationships/image" Target="../media/image11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image" Target="../media/image66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6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6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6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103812" y="1143000"/>
            <a:ext cx="6391741" cy="1087372"/>
          </a:xfrm>
        </p:spPr>
        <p:txBody>
          <a:bodyPr>
            <a:normAutofit/>
          </a:bodyPr>
          <a:lstStyle/>
          <a:p>
            <a:r>
              <a:rPr lang="en-US" dirty="0" smtClean="0"/>
              <a:t>HTTP, AJAX and REST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656012" y="2348662"/>
            <a:ext cx="7839541" cy="69933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How HTTP and Web Services Work?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4196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894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030" y="4485786"/>
            <a:ext cx="2135556" cy="153164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812" y="4495800"/>
            <a:ext cx="2171700" cy="1447800"/>
          </a:xfrm>
          <a:prstGeom prst="rect">
            <a:avLst/>
          </a:prstGeom>
        </p:spPr>
      </p:pic>
      <p:pic>
        <p:nvPicPr>
          <p:cNvPr id="14" name="Picture 13" title="Software University Foundation">
            <a:hlinkClick r:id="rId8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821982" y="1694517"/>
            <a:ext cx="2175525" cy="838551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3" name="Picture 12" descr="http://softuni.bg" title="SoftUni Code Wizard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250618" y="3517179"/>
            <a:ext cx="2278271" cy="250025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4740414" y="3566929"/>
            <a:ext cx="1403127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JS Apps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Some valid URLs: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dirty="0" smtClean="0"/>
              <a:t>Some invalid URLs: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URL – Examples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0" y="1931414"/>
            <a:ext cx="10515602" cy="7355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www.google.bg/search?sourceid=navclient&amp;ie=UTF-8&amp;rlz=1T4GGLL_enBG369BG369&amp;q=http+get+vs+post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6610" y="2998214"/>
            <a:ext cx="10515602" cy="7355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http://bg.wikipedia.org/wiki/%D0%A1%D0%BE%D1%84%D1%82%D1%83%D0%B5%D1%80%D0%BD%D0%B0_%D0%B0%D0%BA%D0%B0%D0%B4%D0%B5%D0%BC%D0%B8%D1%8F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130425" y="4954110"/>
            <a:ext cx="7924798" cy="41395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http://www.google.bg/search?&amp;q=C# .NET 4.0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2130425" y="6078082"/>
            <a:ext cx="7924798" cy="41395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http://www.google.bg/search?&amp;q=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бира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161212" y="4023028"/>
            <a:ext cx="3020786" cy="773835"/>
          </a:xfrm>
          <a:prstGeom prst="wedgeRoundRectCallout">
            <a:avLst>
              <a:gd name="adj1" fmla="val -56364"/>
              <a:gd name="adj2" fmla="val 5377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Should be: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?q=C%23+.NET+4.0</a:t>
            </a: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6862832" y="5353303"/>
            <a:ext cx="4917991" cy="750698"/>
          </a:xfrm>
          <a:prstGeom prst="wedgeRoundRectCallout">
            <a:avLst>
              <a:gd name="adj1" fmla="val -54777"/>
              <a:gd name="adj2" fmla="val 4635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Should be: </a:t>
            </a: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/>
            </a:r>
            <a:b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</a:b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q=%D0%B1%D0%B8%D1%80%D0%B0</a:t>
            </a:r>
          </a:p>
        </p:txBody>
      </p:sp>
    </p:spTree>
    <p:extLst>
      <p:ext uri="{BB962C8B-B14F-4D97-AF65-F5344CB8AC3E}">
        <p14:creationId xmlns:p14="http://schemas.microsoft.com/office/powerpoint/2010/main" val="372019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HTTP Protocol</a:t>
            </a:r>
            <a:endParaRPr lang="bg-BG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GB" dirty="0" smtClean="0"/>
              <a:t>How HTTP Works?</a:t>
            </a:r>
            <a:endParaRPr lang="en-GB" dirty="0"/>
          </a:p>
        </p:txBody>
      </p:sp>
      <p:pic>
        <p:nvPicPr>
          <p:cNvPr id="18434" name="Picture 2" descr="http://www.wolfescape.com/Humour/NonMedThumbs/BeforeWorkAfterWork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08412" y="1447800"/>
            <a:ext cx="4495800" cy="3057526"/>
          </a:xfrm>
          <a:prstGeom prst="roundRect">
            <a:avLst>
              <a:gd name="adj" fmla="val 5602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" name="Picture 2" descr="http://dragonartz.files.wordpress.com/2008/10/_vector-http-preview2-by-dragonart.png?w=495&amp;h=495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073461">
            <a:off x="1745816" y="2447837"/>
            <a:ext cx="1675666" cy="1057450"/>
          </a:xfrm>
          <a:prstGeom prst="roundRect">
            <a:avLst>
              <a:gd name="adj" fmla="val 523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5">
                <a:lumMod val="75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436" name="Picture 4" descr="http://www.iconarchive.com/icons/rimshotdesign/milkanodised/128/HTTP-icon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rot="20947282">
            <a:off x="8741596" y="2266138"/>
            <a:ext cx="1420846" cy="1420847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</p:spPr>
      </p:pic>
      <p:sp>
        <p:nvSpPr>
          <p:cNvPr id="3" name="TextBox 2"/>
          <p:cNvSpPr txBox="1"/>
          <p:nvPr/>
        </p:nvSpPr>
        <p:spPr>
          <a:xfrm rot="20804666">
            <a:off x="4523769" y="2491796"/>
            <a:ext cx="2494594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6000" b="1" dirty="0">
                <a:solidFill>
                  <a:schemeClr val="accent5">
                    <a:lumMod val="50000"/>
                    <a:alpha val="50000"/>
                  </a:schemeClr>
                </a:solidFill>
                <a:effectLst>
                  <a:innerShdw blurRad="114300">
                    <a:prstClr val="black"/>
                  </a:innerShdw>
                </a:effectLst>
                <a:latin typeface="Arial Black" pitchFamily="34" charset="0"/>
              </a:rPr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153346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HTTP</a:t>
            </a:r>
          </a:p>
        </p:txBody>
      </p:sp>
      <p:sp>
        <p:nvSpPr>
          <p:cNvPr id="47309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dirty="0" smtClean="0"/>
              <a:t>yper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/>
              <a:t>ext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/>
              <a:t>ransfer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 smtClean="0"/>
              <a:t>rotocol)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Client-server protocol for transferring Web </a:t>
            </a:r>
            <a:r>
              <a:rPr lang="en-US" dirty="0" smtClean="0"/>
              <a:t>resources (HTML files, images, styles, etc.)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Important properties of HTTP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Request-response </a:t>
            </a:r>
            <a:r>
              <a:rPr lang="en-US" dirty="0" smtClean="0"/>
              <a:t>model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Text-based format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Relies </a:t>
            </a:r>
            <a:r>
              <a:rPr lang="en-US" dirty="0"/>
              <a:t>on </a:t>
            </a:r>
            <a:r>
              <a:rPr lang="en-US" dirty="0" smtClean="0"/>
              <a:t>unique resource URLs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Provides resource metadata (e.g. encoding)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Stateless (cookies and web storages can overcome this)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133012" y="6553200"/>
            <a:ext cx="4572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4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HTTP: Request-Response Protocol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idx="1"/>
          </p:nvPr>
        </p:nvSpPr>
        <p:spPr>
          <a:xfrm>
            <a:off x="760412" y="1219200"/>
            <a:ext cx="4092575" cy="242411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/>
              <a:t>Client program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Running on end host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Requests </a:t>
            </a:r>
            <a:r>
              <a:rPr lang="en-US" sz="2800" dirty="0"/>
              <a:t>a resource</a:t>
            </a:r>
            <a:endParaRPr lang="en-US" dirty="0"/>
          </a:p>
        </p:txBody>
      </p:sp>
      <p:sp>
        <p:nvSpPr>
          <p:cNvPr id="11" name="Freeform 7"/>
          <p:cNvSpPr>
            <a:spLocks/>
          </p:cNvSpPr>
          <p:nvPr/>
        </p:nvSpPr>
        <p:spPr bwMode="auto">
          <a:xfrm>
            <a:off x="3467100" y="3200400"/>
            <a:ext cx="4159269" cy="774700"/>
          </a:xfrm>
          <a:custGeom>
            <a:avLst/>
            <a:gdLst/>
            <a:ahLst/>
            <a:cxnLst>
              <a:cxn ang="0">
                <a:pos x="0" y="488"/>
              </a:cxn>
              <a:cxn ang="0">
                <a:pos x="1089" y="4"/>
              </a:cxn>
              <a:cxn ang="0">
                <a:pos x="2250" y="464"/>
              </a:cxn>
            </a:cxnLst>
            <a:rect l="0" t="0" r="r" b="b"/>
            <a:pathLst>
              <a:path w="2250" h="488">
                <a:moveTo>
                  <a:pt x="0" y="488"/>
                </a:moveTo>
                <a:cubicBezTo>
                  <a:pt x="357" y="248"/>
                  <a:pt x="714" y="8"/>
                  <a:pt x="1089" y="4"/>
                </a:cubicBezTo>
                <a:cubicBezTo>
                  <a:pt x="1464" y="0"/>
                  <a:pt x="1857" y="232"/>
                  <a:pt x="2250" y="464"/>
                </a:cubicBezTo>
              </a:path>
            </a:pathLst>
          </a:custGeom>
          <a:noFill/>
          <a:ln w="381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/>
            <a:tailEnd type="arrow" w="med" len="med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Freeform 8"/>
          <p:cNvSpPr>
            <a:spLocks/>
          </p:cNvSpPr>
          <p:nvPr/>
        </p:nvSpPr>
        <p:spPr bwMode="auto">
          <a:xfrm flipH="1" flipV="1">
            <a:off x="3467099" y="4981692"/>
            <a:ext cx="4159269" cy="774700"/>
          </a:xfrm>
          <a:custGeom>
            <a:avLst/>
            <a:gdLst/>
            <a:ahLst/>
            <a:cxnLst>
              <a:cxn ang="0">
                <a:pos x="0" y="488"/>
              </a:cxn>
              <a:cxn ang="0">
                <a:pos x="1089" y="4"/>
              </a:cxn>
              <a:cxn ang="0">
                <a:pos x="2250" y="464"/>
              </a:cxn>
            </a:cxnLst>
            <a:rect l="0" t="0" r="r" b="b"/>
            <a:pathLst>
              <a:path w="2250" h="488">
                <a:moveTo>
                  <a:pt x="0" y="488"/>
                </a:moveTo>
                <a:cubicBezTo>
                  <a:pt x="357" y="248"/>
                  <a:pt x="714" y="8"/>
                  <a:pt x="1089" y="4"/>
                </a:cubicBezTo>
                <a:cubicBezTo>
                  <a:pt x="1464" y="0"/>
                  <a:pt x="1857" y="232"/>
                  <a:pt x="2250" y="464"/>
                </a:cubicBezTo>
              </a:path>
            </a:pathLst>
          </a:custGeom>
          <a:noFill/>
          <a:ln w="381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/>
            <a:tailEnd type="arrow" w="med" len="med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4328273" y="3488996"/>
            <a:ext cx="2550698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 </a:t>
            </a:r>
            <a:r>
              <a:rPr lang="en-GB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endParaRPr lang="en-GB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4292690" y="4896312"/>
            <a:ext cx="2747868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 Response</a:t>
            </a: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Slide Number Placeholder 3"/>
          <p:cNvSpPr txBox="1">
            <a:spLocks/>
          </p:cNvSpPr>
          <p:nvPr/>
        </p:nvSpPr>
        <p:spPr>
          <a:xfrm>
            <a:off x="10133012" y="6553200"/>
            <a:ext cx="457200" cy="228600"/>
          </a:xfrm>
          <a:prstGeom prst="rect">
            <a:avLst/>
          </a:prstGeom>
        </p:spPr>
        <p:txBody>
          <a:bodyPr/>
          <a:lstStyle/>
          <a:p>
            <a:pPr algn="r"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58452FF4-89E3-4D1B-9927-2DBDC00E58D7}" type="slidenum">
              <a:rPr lang="en-US" sz="1100">
                <a:solidFill>
                  <a:srgbClr val="EBFFC2"/>
                </a:solidFill>
                <a:latin typeface="Corbel" pitchFamily="34" charset="0"/>
              </a:rPr>
              <a:pPr algn="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 sz="1100" dirty="0">
              <a:solidFill>
                <a:srgbClr val="EBFFC2"/>
              </a:solidFill>
              <a:latin typeface="Corbel" pitchFamily="34" charset="0"/>
            </a:endParaRPr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>
          <a:xfrm>
            <a:off x="6650037" y="1219200"/>
            <a:ext cx="4092575" cy="2424112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200" dirty="0" smtClean="0"/>
              <a:t>Server program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Running at the server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Provides resources</a:t>
            </a:r>
            <a:endParaRPr lang="en-US" dirty="0"/>
          </a:p>
        </p:txBody>
      </p:sp>
      <p:sp>
        <p:nvSpPr>
          <p:cNvPr id="2" name="Right Brace 1"/>
          <p:cNvSpPr/>
          <p:nvPr/>
        </p:nvSpPr>
        <p:spPr>
          <a:xfrm rot="5400000">
            <a:off x="5413497" y="3921002"/>
            <a:ext cx="266472" cy="4159269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 Box 10"/>
          <p:cNvSpPr txBox="1">
            <a:spLocks noChangeArrowheads="1"/>
          </p:cNvSpPr>
          <p:nvPr/>
        </p:nvSpPr>
        <p:spPr bwMode="auto">
          <a:xfrm>
            <a:off x="3575208" y="6172200"/>
            <a:ext cx="3943066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A Single HTTP Transaction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86673" y="5109852"/>
            <a:ext cx="178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Client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7840400" y="5214244"/>
            <a:ext cx="1657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Server</a:t>
            </a:r>
            <a:endParaRPr lang="en-GB" dirty="0"/>
          </a:p>
        </p:txBody>
      </p:sp>
      <p:pic>
        <p:nvPicPr>
          <p:cNvPr id="20" name="Picture 19" descr="http://pngimg.com/upload/laptop_PNG592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484" y="3643312"/>
            <a:ext cx="2018614" cy="155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://www.imid.adalet.gov.tr/baskanligimiz/subeler/subeler/kurum_arsiv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476" y="3407418"/>
            <a:ext cx="1907248" cy="1907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20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HTTP Request</a:t>
            </a:r>
          </a:p>
          <a:p>
            <a:endParaRPr lang="en-GB" sz="3200" dirty="0"/>
          </a:p>
          <a:p>
            <a:endParaRPr lang="en-GB" sz="3200" dirty="0" smtClean="0"/>
          </a:p>
          <a:p>
            <a:pPr>
              <a:spcBef>
                <a:spcPts val="1200"/>
              </a:spcBef>
            </a:pPr>
            <a:r>
              <a:rPr lang="en-GB" sz="3200" dirty="0" smtClean="0"/>
              <a:t>HTTP Response</a:t>
            </a:r>
            <a:endParaRPr lang="en-GB" sz="3200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 Transaction: Example</a:t>
            </a:r>
            <a:endParaRPr lang="en-US" dirty="0"/>
          </a:p>
        </p:txBody>
      </p:sp>
      <p:sp>
        <p:nvSpPr>
          <p:cNvPr id="477188" name="Text Box 4"/>
          <p:cNvSpPr txBox="1">
            <a:spLocks noChangeArrowheads="1"/>
          </p:cNvSpPr>
          <p:nvPr/>
        </p:nvSpPr>
        <p:spPr bwMode="auto">
          <a:xfrm>
            <a:off x="985836" y="3822473"/>
            <a:ext cx="10213976" cy="28069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HTTP/1.1 200 OK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Date: Mon, 5 Jul 2010 13:09:03 GMT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Server: Microsoft-HTTPAPI/2.0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Last-Modified: </a:t>
            </a:r>
            <a:r>
              <a:rPr lang="sv-SE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Mon, 12 Jul </a:t>
            </a:r>
            <a:r>
              <a:rPr lang="sv-SE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2014 </a:t>
            </a:r>
            <a:r>
              <a:rPr lang="sv-SE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15:33:23 GMT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Content-Length: 54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&lt;html&gt;&lt;title&gt;Hello&lt;/title&gt;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Welcome to our site&lt;/html&gt;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8075612" y="5257801"/>
            <a:ext cx="2913062" cy="1191766"/>
          </a:xfrm>
          <a:prstGeom prst="wedgeRoundRectCallout">
            <a:avLst>
              <a:gd name="adj1" fmla="val -149538"/>
              <a:gd name="adj2" fmla="val -1277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empty line denotes the end of the response header</a:t>
            </a: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985836" y="1734204"/>
            <a:ext cx="10213976" cy="144655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GB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courses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/javascript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www.softuni.bg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Mozilla/5.0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8075612" y="1862900"/>
            <a:ext cx="2913062" cy="1189157"/>
          </a:xfrm>
          <a:prstGeom prst="wedgeRoundRectCallout">
            <a:avLst>
              <a:gd name="adj1" fmla="val -154238"/>
              <a:gd name="adj2" fmla="val 3877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empty line denotes the end of the request header</a:t>
            </a:r>
          </a:p>
        </p:txBody>
      </p:sp>
    </p:spTree>
    <p:extLst>
      <p:ext uri="{BB962C8B-B14F-4D97-AF65-F5344CB8AC3E}">
        <p14:creationId xmlns:p14="http://schemas.microsoft.com/office/powerpoint/2010/main" val="372812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GB" dirty="0"/>
              <a:t> defines 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GB" dirty="0"/>
              <a:t> </a:t>
            </a:r>
            <a:r>
              <a:rPr lang="en-GB" dirty="0" smtClean="0"/>
              <a:t>to </a:t>
            </a:r>
            <a:r>
              <a:rPr lang="en-GB" dirty="0"/>
              <a:t>indicate the desired action to be performed on the identified </a:t>
            </a:r>
            <a:r>
              <a:rPr lang="en-GB" dirty="0" smtClean="0"/>
              <a:t>resource</a:t>
            </a:r>
            <a:endParaRPr lang="en-GB" dirty="0"/>
          </a:p>
        </p:txBody>
      </p:sp>
      <p:sp>
        <p:nvSpPr>
          <p:cNvPr id="4853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Request Methods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8463306"/>
              </p:ext>
            </p:extLst>
          </p:nvPr>
        </p:nvGraphicFramePr>
        <p:xfrm>
          <a:off x="1903412" y="2819400"/>
          <a:ext cx="8382000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/>
                <a:gridCol w="5029200"/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Method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Description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GET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Retrieve a resource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PUT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Update a resource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POST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Store a resource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DELETE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Remove a resource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HEAD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Retrieve the resource's</a:t>
                      </a:r>
                      <a:r>
                        <a:rPr lang="en-GB" sz="2800" baseline="0" dirty="0" smtClean="0"/>
                        <a:t> headers</a:t>
                      </a:r>
                      <a:endParaRPr lang="en-GB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784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351600"/>
            <a:ext cx="8938472" cy="820600"/>
          </a:xfrm>
        </p:spPr>
        <p:txBody>
          <a:bodyPr/>
          <a:lstStyle/>
          <a:p>
            <a:r>
              <a:rPr lang="en-GB" dirty="0" smtClean="0"/>
              <a:t>HTTP Request Message</a:t>
            </a:r>
            <a:endParaRPr lang="en-GB" dirty="0"/>
          </a:p>
        </p:txBody>
      </p:sp>
      <p:pic>
        <p:nvPicPr>
          <p:cNvPr id="1028" name="Picture 4" descr="http://hardcorechristian.files.wordpress.com/2011/03/call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985" y="1562100"/>
            <a:ext cx="28289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www.austincc.edu/helpdesk/Images/ServiceReques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812" y="1066800"/>
            <a:ext cx="1676400" cy="1383031"/>
          </a:xfrm>
          <a:prstGeom prst="ellipse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22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782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Request message sent by a client consists </a:t>
            </a:r>
            <a:r>
              <a:rPr lang="en-US" dirty="0" smtClean="0"/>
              <a:t>of: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Request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</a:rPr>
              <a:t>line</a:t>
            </a:r>
          </a:p>
          <a:p>
            <a:pPr lvl="2">
              <a:lnSpc>
                <a:spcPct val="100000"/>
              </a:lnSpc>
            </a:pPr>
            <a:r>
              <a:rPr lang="en-US" sz="2600" dirty="0" smtClean="0"/>
              <a:t>Request </a:t>
            </a:r>
            <a:r>
              <a:rPr lang="en-US" sz="2600" dirty="0"/>
              <a:t>method (GET, POST, </a:t>
            </a:r>
            <a:r>
              <a:rPr lang="en-US" sz="2600" dirty="0" smtClean="0"/>
              <a:t>PUT, DELETE, …)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R</a:t>
            </a:r>
            <a:r>
              <a:rPr lang="en-US" sz="2400" dirty="0" smtClean="0"/>
              <a:t>esource URI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P</a:t>
            </a:r>
            <a:r>
              <a:rPr lang="en-US" sz="2400" dirty="0" smtClean="0"/>
              <a:t>rotocol </a:t>
            </a:r>
            <a:r>
              <a:rPr lang="en-US" sz="2400" dirty="0"/>
              <a:t>version</a:t>
            </a:r>
          </a:p>
          <a:p>
            <a:pPr lvl="1">
              <a:lnSpc>
                <a:spcPct val="10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Request headers </a:t>
            </a:r>
            <a:r>
              <a:rPr lang="en-US" sz="2800" dirty="0"/>
              <a:t>– additional parameters</a:t>
            </a:r>
          </a:p>
          <a:p>
            <a:pPr lvl="1">
              <a:lnSpc>
                <a:spcPct val="10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Body</a:t>
            </a:r>
            <a:r>
              <a:rPr lang="en-US" sz="2800" dirty="0"/>
              <a:t> – optional </a:t>
            </a:r>
            <a:r>
              <a:rPr lang="en-US" sz="2800" dirty="0" smtClean="0"/>
              <a:t>data</a:t>
            </a:r>
            <a:endParaRPr lang="en-US" sz="2800" dirty="0"/>
          </a:p>
        </p:txBody>
      </p:sp>
      <p:sp>
        <p:nvSpPr>
          <p:cNvPr id="478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Request Message</a:t>
            </a:r>
          </a:p>
        </p:txBody>
      </p:sp>
      <p:sp>
        <p:nvSpPr>
          <p:cNvPr id="478212" name="Rectangle 4"/>
          <p:cNvSpPr>
            <a:spLocks noChangeArrowheads="1"/>
          </p:cNvSpPr>
          <p:nvPr/>
        </p:nvSpPr>
        <p:spPr bwMode="auto">
          <a:xfrm>
            <a:off x="2376487" y="5223957"/>
            <a:ext cx="7432674" cy="13788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&lt;request method&gt; &lt;resource&gt; HTTP/&lt;version&gt;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&lt;headers&gt;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&lt;empty line&gt;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</p:txBody>
      </p:sp>
    </p:spTree>
    <p:extLst>
      <p:ext uri="{BB962C8B-B14F-4D97-AF65-F5344CB8AC3E}">
        <p14:creationId xmlns:p14="http://schemas.microsoft.com/office/powerpoint/2010/main" val="338822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Example of HTTP GET request:</a:t>
            </a:r>
            <a:endParaRPr lang="en-GB" dirty="0"/>
          </a:p>
        </p:txBody>
      </p:sp>
      <p:sp>
        <p:nvSpPr>
          <p:cNvPr id="479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GET Request – Example</a:t>
            </a:r>
          </a:p>
        </p:txBody>
      </p:sp>
      <p:sp>
        <p:nvSpPr>
          <p:cNvPr id="479235" name="Rectangle 3"/>
          <p:cNvSpPr>
            <a:spLocks noChangeArrowheads="1"/>
          </p:cNvSpPr>
          <p:nvPr/>
        </p:nvSpPr>
        <p:spPr bwMode="auto">
          <a:xfrm>
            <a:off x="738980" y="2304273"/>
            <a:ext cx="10827431" cy="34163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/courses/javascript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www.softuni.bg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Accept: */*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Accept-Language: 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Accept-Encoding: gzip, deflate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Mozilla/4.0(compatible;MSIE 6.0; Windows NT 5.0)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Connection: Keep-Alive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Cache-Control: no-cache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856412" y="1993190"/>
            <a:ext cx="2507386" cy="555746"/>
          </a:xfrm>
          <a:prstGeom prst="wedgeRoundRectCallout">
            <a:avLst>
              <a:gd name="adj1" fmla="val -68349"/>
              <a:gd name="adj2" fmla="val 4440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request line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856412" y="3064609"/>
            <a:ext cx="2507386" cy="555746"/>
          </a:xfrm>
          <a:prstGeom prst="wedgeRoundRectCallout">
            <a:avLst>
              <a:gd name="adj1" fmla="val -71275"/>
              <a:gd name="adj2" fmla="val 2962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headers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595505" y="4773507"/>
            <a:ext cx="2514600" cy="794626"/>
          </a:xfrm>
          <a:prstGeom prst="wedgeRoundRectCallout">
            <a:avLst>
              <a:gd name="adj1" fmla="val -77641"/>
              <a:gd name="adj2" fmla="val 3132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request body is empty</a:t>
            </a:r>
            <a:endParaRPr lang="en-US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16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GB" dirty="0" smtClean="0"/>
              <a:t>Example of HTTP POST request:</a:t>
            </a:r>
            <a:endParaRPr lang="en-GB" dirty="0"/>
          </a:p>
        </p:txBody>
      </p:sp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POST Request – Example</a:t>
            </a:r>
          </a:p>
        </p:txBody>
      </p:sp>
      <p:sp>
        <p:nvSpPr>
          <p:cNvPr id="480259" name="Rectangle 3"/>
          <p:cNvSpPr>
            <a:spLocks noChangeArrowheads="1"/>
          </p:cNvSpPr>
          <p:nvPr/>
        </p:nvSpPr>
        <p:spPr bwMode="auto">
          <a:xfrm>
            <a:off x="911224" y="1791148"/>
            <a:ext cx="10363200" cy="4832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POST /webmail/login.phtml 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www.abv.bg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Accept: */*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Accept-Language: 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Accept-Encoding: gzip, deflate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Mozilla/4.0(compatible;MSIE 6.0; Windows NT 5.0)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Connection: Keep-Alive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Cache-Control: no-cache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Content-Length: 59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LOGIN_USER=mente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DOMAIN_NAME=abv.bg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LOGIN_PASS=top*secret!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7008812" y="1592003"/>
            <a:ext cx="2507386" cy="555746"/>
          </a:xfrm>
          <a:prstGeom prst="wedgeRoundRectCallout">
            <a:avLst>
              <a:gd name="adj1" fmla="val -67904"/>
              <a:gd name="adj2" fmla="val 2232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request line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036639" y="4074214"/>
            <a:ext cx="2507386" cy="555746"/>
          </a:xfrm>
          <a:prstGeom prst="wedgeRoundRectCallout">
            <a:avLst>
              <a:gd name="adj1" fmla="val -73389"/>
              <a:gd name="adj2" fmla="val 2625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headers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793771" y="5229287"/>
            <a:ext cx="3691022" cy="794626"/>
          </a:xfrm>
          <a:prstGeom prst="wedgeRoundRectCallout">
            <a:avLst>
              <a:gd name="adj1" fmla="val -76205"/>
              <a:gd name="adj2" fmla="val 797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request body contains the submitted data</a:t>
            </a:r>
            <a:endParaRPr lang="en-US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4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dirty="0" smtClean="0"/>
              <a:t>World Wide Web (WWW)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Uniform Resource Locator (URL)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The HTTP Protocol</a:t>
            </a:r>
          </a:p>
          <a:p>
            <a:pPr lvl="1">
              <a:lnSpc>
                <a:spcPct val="100000"/>
              </a:lnSpc>
            </a:pPr>
            <a:r>
              <a:rPr lang="en-US" sz="2200" dirty="0" smtClean="0"/>
              <a:t>HTTP Messages</a:t>
            </a:r>
          </a:p>
          <a:p>
            <a:pPr lvl="1">
              <a:lnSpc>
                <a:spcPct val="100000"/>
              </a:lnSpc>
            </a:pPr>
            <a:r>
              <a:rPr lang="en-US" sz="2200" dirty="0" smtClean="0"/>
              <a:t>MIME Types</a:t>
            </a:r>
          </a:p>
          <a:p>
            <a:pPr lvl="1">
              <a:lnSpc>
                <a:spcPct val="100000"/>
              </a:lnSpc>
            </a:pPr>
            <a:r>
              <a:rPr lang="en-US" sz="2200" dirty="0" smtClean="0"/>
              <a:t>Status Codes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HTML, XML, JSON, RSS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Web Services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AJAX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Same Origin Policy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Web Developer Tools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pic>
        <p:nvPicPr>
          <p:cNvPr id="3074" name="Picture 2" descr="http://czechfolks.com/plus/wp-content/uploads/2012/05/3.-Ilustra%C4%8Dn%C3%AD-fot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2" y="3609434"/>
            <a:ext cx="3442884" cy="2582163"/>
          </a:xfrm>
          <a:prstGeom prst="rect">
            <a:avLst/>
          </a:prstGeom>
          <a:noFill/>
          <a:effectLst>
            <a:softEdge rad="152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4211" y="1624512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5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481285" name="Rectangle 5"/>
          <p:cNvSpPr>
            <a:spLocks noGrp="1" noChangeArrowheads="1"/>
          </p:cNvSpPr>
          <p:nvPr>
            <p:ph idx="1"/>
          </p:nvPr>
        </p:nvSpPr>
        <p:spPr>
          <a:noFill/>
          <a:ln/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Example of HTTP conditional GET request: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 smtClean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3200" dirty="0" smtClean="0"/>
              <a:t>Fetches </a:t>
            </a:r>
            <a:r>
              <a:rPr lang="en-US" sz="3200" dirty="0"/>
              <a:t>the resource only if it has been changed at the server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Server replies with </a:t>
            </a:r>
            <a:r>
              <a:rPr lang="en-US" dirty="0" smtClean="0"/>
              <a:t>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304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Not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Modified</a:t>
            </a:r>
            <a:r>
              <a:rPr lang="en-US" dirty="0" smtClean="0"/>
              <a:t>" </a:t>
            </a:r>
            <a:r>
              <a:rPr lang="en-US" dirty="0"/>
              <a:t>if the resource has not been changed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Or </a:t>
            </a:r>
            <a:r>
              <a:rPr lang="en-US" dirty="0" smtClean="0"/>
              <a:t>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200 OK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en-US" dirty="0" smtClean="0"/>
              <a:t> </a:t>
            </a:r>
            <a:r>
              <a:rPr lang="en-US" dirty="0"/>
              <a:t>with the latest version otherwise</a:t>
            </a:r>
            <a:endParaRPr lang="bg-BG" dirty="0"/>
          </a:p>
        </p:txBody>
      </p:sp>
      <p:sp>
        <p:nvSpPr>
          <p:cNvPr id="481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700" dirty="0"/>
              <a:t>Conditional HTTP GET – Example</a:t>
            </a:r>
          </a:p>
        </p:txBody>
      </p:sp>
      <p:sp>
        <p:nvSpPr>
          <p:cNvPr id="481283" name="Rectangle 3"/>
          <p:cNvSpPr>
            <a:spLocks noChangeArrowheads="1"/>
          </p:cNvSpPr>
          <p:nvPr/>
        </p:nvSpPr>
        <p:spPr bwMode="auto">
          <a:xfrm>
            <a:off x="1336676" y="1880934"/>
            <a:ext cx="9405936" cy="17004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/apply HTTP/1.1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www.softuni.bg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Gecko/20100115 Firefox/3.6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If-Modified-Since: Tue, 9 Mar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2015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11:12:23 GMT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</p:spTree>
    <p:extLst>
      <p:ext uri="{BB962C8B-B14F-4D97-AF65-F5344CB8AC3E}">
        <p14:creationId xmlns:p14="http://schemas.microsoft.com/office/powerpoint/2010/main" val="365082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123000"/>
            <a:ext cx="8938472" cy="820600"/>
          </a:xfrm>
        </p:spPr>
        <p:txBody>
          <a:bodyPr/>
          <a:lstStyle/>
          <a:p>
            <a:r>
              <a:rPr lang="en-GB" dirty="0" smtClean="0"/>
              <a:t>HTTP Response Message</a:t>
            </a:r>
            <a:endParaRPr lang="en-GB" dirty="0"/>
          </a:p>
        </p:txBody>
      </p:sp>
      <p:pic>
        <p:nvPicPr>
          <p:cNvPr id="7" name="Picture 6" descr="http://ak0.picdn.net/shutterstock/videos/1264486/preview/stock-footage-businesswoman-answering-the-phone-in-her-offi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674" y="1846400"/>
            <a:ext cx="5092938" cy="2852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381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48230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Response message sent by the </a:t>
            </a:r>
            <a:r>
              <a:rPr lang="en-US" dirty="0" smtClean="0"/>
              <a:t>server consists of: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Status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line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Protocol version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Status code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Status </a:t>
            </a:r>
            <a:r>
              <a:rPr lang="en-US" dirty="0"/>
              <a:t>phrase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Response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headers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P</a:t>
            </a:r>
            <a:r>
              <a:rPr lang="en-US" dirty="0" smtClean="0"/>
              <a:t>rovide meta </a:t>
            </a:r>
            <a:r>
              <a:rPr lang="en-US" dirty="0"/>
              <a:t>data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Body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he content </a:t>
            </a:r>
            <a:r>
              <a:rPr lang="en-US" dirty="0"/>
              <a:t>of the </a:t>
            </a:r>
            <a:r>
              <a:rPr lang="en-US" dirty="0" smtClean="0"/>
              <a:t>response</a:t>
            </a:r>
            <a:endParaRPr lang="en-US" dirty="0"/>
          </a:p>
        </p:txBody>
      </p:sp>
      <p:sp>
        <p:nvSpPr>
          <p:cNvPr id="482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Message</a:t>
            </a:r>
          </a:p>
        </p:txBody>
      </p:sp>
      <p:sp>
        <p:nvSpPr>
          <p:cNvPr id="482308" name="Rectangle 4"/>
          <p:cNvSpPr>
            <a:spLocks noChangeArrowheads="1"/>
          </p:cNvSpPr>
          <p:nvPr/>
        </p:nvSpPr>
        <p:spPr bwMode="auto">
          <a:xfrm>
            <a:off x="4265612" y="2590800"/>
            <a:ext cx="7162800" cy="15081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&lt;version&gt;</a:t>
            </a: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status code</a:t>
            </a: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&lt;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status text</a:t>
            </a: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&lt;header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3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3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CRLF</a:t>
            </a:r>
            <a:r>
              <a:rPr lang="ru-RU" sz="23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response body – the requested resource</a:t>
            </a: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24495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Example of HTTP response from the Web server:</a:t>
            </a:r>
            <a:endParaRPr lang="en-GB" dirty="0"/>
          </a:p>
        </p:txBody>
      </p:sp>
      <p:sp>
        <p:nvSpPr>
          <p:cNvPr id="483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– Example</a:t>
            </a:r>
          </a:p>
        </p:txBody>
      </p:sp>
      <p:sp>
        <p:nvSpPr>
          <p:cNvPr id="483331" name="Rectangle 3"/>
          <p:cNvSpPr>
            <a:spLocks noChangeArrowheads="1"/>
          </p:cNvSpPr>
          <p:nvPr/>
        </p:nvSpPr>
        <p:spPr bwMode="auto">
          <a:xfrm>
            <a:off x="946148" y="2169616"/>
            <a:ext cx="10253664" cy="415498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HTTP/1.1 200 OK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Date: Fri, 17 Jul 2010 16:09:18 GMT+2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Server: Apache/2.2.14 (Linux)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Accept-Ranges: bytes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Content-Length: 84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text/html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&lt;head&gt;&lt;title&gt;Test&lt;/title&gt;&lt;/head&gt;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&lt;body&gt;Test HTML page.&lt;/body&gt;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4646612" y="1897500"/>
            <a:ext cx="3555931" cy="515899"/>
          </a:xfrm>
          <a:prstGeom prst="wedgeRoundRectCallout">
            <a:avLst>
              <a:gd name="adj1" fmla="val -69036"/>
              <a:gd name="adj2" fmla="val 3779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status line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6846236" y="3173945"/>
            <a:ext cx="2209800" cy="758771"/>
          </a:xfrm>
          <a:prstGeom prst="wedgeRoundRectCallout">
            <a:avLst>
              <a:gd name="adj1" fmla="val -81082"/>
              <a:gd name="adj2" fmla="val 3569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</a:t>
            </a: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headers</a:t>
            </a: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804147" y="4808277"/>
            <a:ext cx="2286000" cy="794626"/>
          </a:xfrm>
          <a:prstGeom prst="wedgeRoundRectCallout">
            <a:avLst>
              <a:gd name="adj1" fmla="val -77641"/>
              <a:gd name="adj2" fmla="val 3132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HTTP response body</a:t>
            </a:r>
          </a:p>
        </p:txBody>
      </p:sp>
    </p:spTree>
    <p:extLst>
      <p:ext uri="{BB962C8B-B14F-4D97-AF65-F5344CB8AC3E}">
        <p14:creationId xmlns:p14="http://schemas.microsoft.com/office/powerpoint/2010/main" val="2097669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Example of HTTP response with error result:</a:t>
            </a:r>
          </a:p>
          <a:p>
            <a:endParaRPr lang="en-GB" dirty="0"/>
          </a:p>
        </p:txBody>
      </p:sp>
      <p:sp>
        <p:nvSpPr>
          <p:cNvPr id="484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– Example</a:t>
            </a:r>
          </a:p>
        </p:txBody>
      </p:sp>
      <p:sp>
        <p:nvSpPr>
          <p:cNvPr id="484355" name="Rectangle 3"/>
          <p:cNvSpPr>
            <a:spLocks noChangeArrowheads="1"/>
          </p:cNvSpPr>
          <p:nvPr/>
        </p:nvSpPr>
        <p:spPr bwMode="auto">
          <a:xfrm>
            <a:off x="780256" y="2057400"/>
            <a:ext cx="10625136" cy="42780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HTTP/1.1 404 Not Found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Date: Fri, 17 </a:t>
            </a: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Nov 2014 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16:09:18 GMT+2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Server: Apache/2.2.14 (Linux)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Connection: close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text/html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  <a:endParaRPr lang="en-US" sz="21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&lt;HTML&gt;&lt;HEAD&gt;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&lt;TITLE&gt;404 Not Found&lt;/TITLE&gt;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&lt;/HEAD&gt;&lt;BODY&gt;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&lt;H1&gt;Not Found&lt;/H1&gt;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requested URL /</a:t>
            </a: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img/logo.gif 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was not found on this server.&lt;P&gt;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&lt;HR&gt;&lt;ADDRESS&gt;Apache/2.2.14 Server at Port 80&lt;/ADDRESS&gt;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&lt;/BODY&gt;&lt;/HTML&gt;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5103812" y="1799447"/>
            <a:ext cx="3555931" cy="515899"/>
          </a:xfrm>
          <a:prstGeom prst="wedgeRoundRectCallout">
            <a:avLst>
              <a:gd name="adj1" fmla="val -69036"/>
              <a:gd name="adj2" fmla="val 3522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status line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5942012" y="3113158"/>
            <a:ext cx="2209800" cy="758771"/>
          </a:xfrm>
          <a:prstGeom prst="wedgeRoundRectCallout">
            <a:avLst>
              <a:gd name="adj1" fmla="val -72686"/>
              <a:gd name="adj2" fmla="val -4465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</a:t>
            </a: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headers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6401972" y="4327013"/>
            <a:ext cx="2286000" cy="794626"/>
          </a:xfrm>
          <a:prstGeom prst="wedgeRoundRectCallout">
            <a:avLst>
              <a:gd name="adj1" fmla="val -75753"/>
              <a:gd name="adj2" fmla="val 2587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HTTP response body</a:t>
            </a:r>
          </a:p>
        </p:txBody>
      </p:sp>
    </p:spTree>
    <p:extLst>
      <p:ext uri="{BB962C8B-B14F-4D97-AF65-F5344CB8AC3E}">
        <p14:creationId xmlns:p14="http://schemas.microsoft.com/office/powerpoint/2010/main" val="203344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HTTP response code classes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1xx</a:t>
            </a:r>
            <a:r>
              <a:rPr lang="en-US" dirty="0"/>
              <a:t>: informational (e.g., </a:t>
            </a:r>
            <a:r>
              <a:rPr lang="en-US" dirty="0" smtClean="0"/>
              <a:t>"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100 Continue</a:t>
            </a:r>
            <a:r>
              <a:rPr lang="en-US" dirty="0" smtClean="0"/>
              <a:t>")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2xx</a:t>
            </a:r>
            <a:r>
              <a:rPr lang="en-US" dirty="0"/>
              <a:t>: </a:t>
            </a:r>
            <a:r>
              <a:rPr lang="en-US" dirty="0" smtClean="0"/>
              <a:t>successful </a:t>
            </a:r>
            <a:r>
              <a:rPr lang="en-US" dirty="0"/>
              <a:t>(e.g., </a:t>
            </a:r>
            <a:r>
              <a:rPr lang="en-US" dirty="0" smtClean="0"/>
              <a:t>"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200 OK</a:t>
            </a:r>
            <a:r>
              <a:rPr lang="en-US" dirty="0" smtClean="0"/>
              <a:t>")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3xx</a:t>
            </a:r>
            <a:r>
              <a:rPr lang="en-US" dirty="0"/>
              <a:t>: redirection (e.g., </a:t>
            </a:r>
            <a:r>
              <a:rPr lang="en-US" dirty="0" smtClean="0"/>
              <a:t>"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304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Not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Modified</a:t>
            </a:r>
            <a:r>
              <a:rPr lang="en-US" dirty="0" smtClean="0"/>
              <a:t>", </a:t>
            </a:r>
            <a:r>
              <a:rPr lang="en-US" dirty="0"/>
              <a:t>"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302 Found</a:t>
            </a:r>
            <a:r>
              <a:rPr lang="en-US" dirty="0"/>
              <a:t>")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4xx</a:t>
            </a:r>
            <a:r>
              <a:rPr lang="en-US" dirty="0"/>
              <a:t>: client error (e.g., </a:t>
            </a:r>
            <a:r>
              <a:rPr lang="en-US" dirty="0" smtClean="0"/>
              <a:t>"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404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Not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Found</a:t>
            </a:r>
            <a:r>
              <a:rPr lang="en-US" dirty="0" smtClean="0"/>
              <a:t>")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5xx</a:t>
            </a:r>
            <a:r>
              <a:rPr lang="en-US" dirty="0"/>
              <a:t>: server error (e.g., </a:t>
            </a:r>
            <a:r>
              <a:rPr lang="en-US" dirty="0" smtClean="0"/>
              <a:t>"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503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Service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Unavailable</a:t>
            </a:r>
            <a:r>
              <a:rPr lang="en-US" dirty="0" smtClean="0"/>
              <a:t>")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sz="3200" dirty="0"/>
              <a:t>"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302 Found</a:t>
            </a:r>
            <a:r>
              <a:rPr lang="en-US" sz="3200" dirty="0"/>
              <a:t>"</a:t>
            </a:r>
            <a:r>
              <a:rPr lang="bg-BG" sz="3200" dirty="0"/>
              <a:t> </a:t>
            </a:r>
            <a:r>
              <a:rPr lang="en-US" sz="3200" dirty="0" smtClean="0"/>
              <a:t>redirects the </a:t>
            </a:r>
            <a:r>
              <a:rPr lang="en-US" sz="3200" dirty="0"/>
              <a:t>Web browser to another URL</a:t>
            </a:r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Codes</a:t>
            </a:r>
          </a:p>
        </p:txBody>
      </p:sp>
    </p:spTree>
    <p:extLst>
      <p:ext uri="{BB962C8B-B14F-4D97-AF65-F5344CB8AC3E}">
        <p14:creationId xmlns:p14="http://schemas.microsoft.com/office/powerpoint/2010/main" val="98382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HTTP GET requesting a moved URL: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4800"/>
              </a:spcBef>
            </a:pPr>
            <a:r>
              <a:rPr lang="en-US" dirty="0" smtClean="0"/>
              <a:t>The HTTP response says the browser should request another URL: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Browser Redirection</a:t>
            </a:r>
            <a:endParaRPr lang="en-US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062036" y="1981200"/>
            <a:ext cx="10061576" cy="13788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/ HTTP/1.1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http://softuni.org</a:t>
            </a:r>
            <a:endParaRPr lang="en-US" sz="2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Gecko/20100115 Firefox/3.6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062036" y="4876800"/>
            <a:ext cx="10061576" cy="105721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HTTP/1.1 301 Moved Permanently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Location: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http://softuni.bg</a:t>
            </a:r>
            <a:endParaRPr lang="en-US" sz="2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934539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Content-Type</a:t>
            </a:r>
            <a:r>
              <a:rPr lang="en-US" dirty="0" smtClean="0"/>
              <a:t> header at the server specifies how the output should be processed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Content-Type and Disposition</a:t>
            </a:r>
            <a:endParaRPr lang="en-US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52649" y="3453363"/>
            <a:ext cx="10773992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text/html; charset=utf-8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654421" y="4248321"/>
            <a:ext cx="10773992" cy="7648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application/pdf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Content-Disposition: attachment</a:t>
            </a:r>
            <a:r>
              <a:rPr lang="en-US" sz="23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filename="Report-April-2010.pdf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5851988" y="2261901"/>
            <a:ext cx="4890624" cy="1029473"/>
          </a:xfrm>
          <a:prstGeom prst="wedgeRoundRectCallout">
            <a:avLst>
              <a:gd name="adj1" fmla="val -60243"/>
              <a:gd name="adj2" fmla="val 5235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UTF-8 encoded HTML page. Will be shown in the browser.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3275012" y="5257800"/>
            <a:ext cx="7086600" cy="1130774"/>
          </a:xfrm>
          <a:prstGeom prst="wedgeRoundRectCallout">
            <a:avLst>
              <a:gd name="adj1" fmla="val -58355"/>
              <a:gd name="adj2" fmla="val -5821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will download a PDF file named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Financial-Report-April-2010.pdf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473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9001689"/>
              </p:ext>
            </p:extLst>
          </p:nvPr>
        </p:nvGraphicFramePr>
        <p:xfrm>
          <a:off x="1751012" y="1676400"/>
          <a:ext cx="8799512" cy="414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9756"/>
                <a:gridCol w="4399756"/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Type/Subtype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Description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noProof="1" smtClean="0"/>
                        <a:t>application/json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JSON data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image/png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PNG image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image/gif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GIF image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text/html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HTML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text/plain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Text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text/xml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XML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video/mp4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MP4</a:t>
                      </a:r>
                      <a:r>
                        <a:rPr lang="en-GB" sz="2800" baseline="0" noProof="1" smtClean="0"/>
                        <a:t> video</a:t>
                      </a:r>
                      <a:endParaRPr lang="en-GB" sz="2800" noProof="1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Common MIME Types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871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HTML, XML</a:t>
            </a:r>
            <a:r>
              <a:rPr lang="en-US" dirty="0"/>
              <a:t>, JSON, RSS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402484" y="5754968"/>
            <a:ext cx="11025928" cy="688256"/>
          </a:xfrm>
        </p:spPr>
        <p:txBody>
          <a:bodyPr/>
          <a:lstStyle/>
          <a:p>
            <a:r>
              <a:rPr lang="en-US" dirty="0"/>
              <a:t>Comparing the Common </a:t>
            </a:r>
            <a:r>
              <a:rPr lang="en-US" dirty="0" smtClean="0"/>
              <a:t>Web Data </a:t>
            </a:r>
            <a:r>
              <a:rPr lang="en-US" dirty="0"/>
              <a:t>Formats</a:t>
            </a:r>
          </a:p>
        </p:txBody>
      </p:sp>
      <p:pic>
        <p:nvPicPr>
          <p:cNvPr id="6146" name="Picture 2" descr="http://themocracy.com/wp-content/uploads/2010/02/json-128x120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84812" y="2998334"/>
            <a:ext cx="1219200" cy="1143001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www.mitya.co.uk/inc/php/getDBPic.php?id=14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363902">
            <a:off x="3732212" y="3346189"/>
            <a:ext cx="1295400" cy="1182757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://goessner.net/img/xml_json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27312">
            <a:off x="7161212" y="3265232"/>
            <a:ext cx="1475538" cy="1209676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://www.unorth.k12.in.us/podcasts/technology/media/RSS_Icon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377748">
            <a:off x="8995004" y="2699127"/>
            <a:ext cx="1165746" cy="1732723"/>
          </a:xfrm>
          <a:prstGeom prst="roundRect">
            <a:avLst>
              <a:gd name="adj" fmla="val 21515"/>
            </a:avLst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http://2.bp.blogspot.com/_QV9RKqorUnA/SgrmO97WlqI/AAAAAAAAAHk/HOTxj28vCy4/s320/doc_xml_icon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6926">
            <a:off x="1756004" y="2732279"/>
            <a:ext cx="1747608" cy="1747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http://www.theredelephant.org/html/images/rss_xml_atom_feeds_news_icon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44675">
            <a:off x="3534391" y="1233033"/>
            <a:ext cx="1638300" cy="1638301"/>
          </a:xfrm>
          <a:prstGeom prst="roundRect">
            <a:avLst>
              <a:gd name="adj" fmla="val 968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 descr="http://t2.gstatic.com/images?q=tbn:ANd9GcShadj_5yg4hbTbADlULlHD_Fg6WVORCDnaLBrjw-0J_nyZ4A6x&amp;t=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083765">
            <a:off x="7023633" y="1248518"/>
            <a:ext cx="2057400" cy="1371601"/>
          </a:xfrm>
          <a:prstGeom prst="roundRect">
            <a:avLst>
              <a:gd name="adj" fmla="val 45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2" name="Picture 18" descr="http://www.bloggingtips.com/wp-content/uploads/2008/11/rss_by_hopka.png"/>
          <p:cNvPicPr>
            <a:picLocks noChangeAspect="1" noChangeArrowheads="1"/>
          </p:cNvPicPr>
          <p:nvPr/>
        </p:nvPicPr>
        <p:blipFill>
          <a:blip r:embed="rId9" cstate="screen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24319">
            <a:off x="5424796" y="1528601"/>
            <a:ext cx="1357026" cy="1017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468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http://www.isangate.net/services/images/www-hosting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51212" y="1720933"/>
            <a:ext cx="3181350" cy="2638426"/>
          </a:xfrm>
          <a:prstGeom prst="roundRect">
            <a:avLst>
              <a:gd name="adj" fmla="val 374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Picture 2" descr="http://www.jidesoft.com/blog/wp-content/uploads/2008/06/vista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2483288">
            <a:off x="5750541" y="1877688"/>
            <a:ext cx="3352800" cy="2992374"/>
          </a:xfrm>
          <a:prstGeom prst="rect">
            <a:avLst/>
          </a:prstGeom>
          <a:noFill/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World Wide Web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US" dirty="0" smtClean="0"/>
              <a:t>What is WWW?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89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47104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dirty="0"/>
              <a:t>yper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/>
              <a:t>ext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</a:t>
            </a:r>
            <a:r>
              <a:rPr lang="en-US" dirty="0"/>
              <a:t>arkup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dirty="0"/>
              <a:t>anguage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HTML</a:t>
            </a:r>
            <a:r>
              <a:rPr lang="en-US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Notation for describing formatted </a:t>
            </a:r>
            <a:r>
              <a:rPr lang="en-US" dirty="0"/>
              <a:t>text with images and hyperlinks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Interpreted and displayed by </a:t>
            </a:r>
            <a:r>
              <a:rPr lang="en-US" dirty="0" smtClean="0"/>
              <a:t>the Web </a:t>
            </a:r>
            <a:r>
              <a:rPr lang="en-US" dirty="0"/>
              <a:t>browsers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A Web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HTML</a:t>
            </a:r>
            <a:r>
              <a:rPr lang="en-US" dirty="0" smtClean="0"/>
              <a:t>) page consists of: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HTML </a:t>
            </a:r>
            <a:r>
              <a:rPr lang="en-US" dirty="0" smtClean="0"/>
              <a:t>file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CSS stylesheet file (optional)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Images (optional)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Other </a:t>
            </a:r>
            <a:r>
              <a:rPr lang="en-US" dirty="0"/>
              <a:t>resources (optional</a:t>
            </a:r>
            <a:r>
              <a:rPr lang="en-US" dirty="0" smtClean="0"/>
              <a:t>)</a:t>
            </a:r>
          </a:p>
          <a:p>
            <a:pPr>
              <a:lnSpc>
                <a:spcPct val="100000"/>
              </a:lnSpc>
            </a:pPr>
            <a:r>
              <a:rPr lang="en-US" dirty="0"/>
              <a:t>HTML is straight-forward and easy to </a:t>
            </a:r>
            <a:r>
              <a:rPr lang="en-US" dirty="0" smtClean="0"/>
              <a:t>learn</a:t>
            </a:r>
            <a:endParaRPr lang="en-US" dirty="0"/>
          </a:p>
        </p:txBody>
      </p:sp>
      <p:sp>
        <p:nvSpPr>
          <p:cNvPr id="471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HTML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780212" y="2895600"/>
            <a:ext cx="4800600" cy="304698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</a:t>
            </a: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title&gt;HTML Example&lt;/title</a:t>
            </a: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&lt;!– styles, scripts --&gt;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&lt;/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</a:t>
            </a: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h1&gt;Welcome to my blog&lt;/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p&gt;This is my first paragraph&lt;/p&gt;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&lt;p&gt;This is my second paragraph&lt;/p&gt;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</a:t>
            </a: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div&gt;This 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 a div&lt;/div&gt;	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34123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</a:t>
            </a:r>
            <a:r>
              <a:rPr lang="en-US" dirty="0" smtClean="0"/>
              <a:t>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 smtClean="0"/>
              <a:t>xtensible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M</a:t>
            </a:r>
            <a:r>
              <a:rPr lang="en-US" dirty="0" smtClean="0"/>
              <a:t>arkup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dirty="0" smtClean="0"/>
              <a:t>anguage) </a:t>
            </a:r>
            <a:r>
              <a:rPr lang="en-US" dirty="0"/>
              <a:t>is </a:t>
            </a:r>
            <a:r>
              <a:rPr lang="en-US" dirty="0" smtClean="0"/>
              <a:t>markup-language for </a:t>
            </a:r>
            <a:r>
              <a:rPr lang="en-US" dirty="0"/>
              <a:t>encoding documents in machine-readable </a:t>
            </a:r>
            <a:r>
              <a:rPr lang="en-US" dirty="0" smtClean="0"/>
              <a:t>form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Text-based format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Consists of tags, attributes and content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Provide data and meta-data in the same time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</a:t>
            </a:r>
            <a:endParaRPr 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99997">
            <a:off x="9585441" y="2263501"/>
            <a:ext cx="1191212" cy="14754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scene3d>
            <a:camera prst="orthographicFront"/>
            <a:lightRig rig="twoPt" dir="t"/>
          </a:scene3d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330270" y="4343400"/>
            <a:ext cx="9640942" cy="22252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&lt;?xml version="1.0"?&gt;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&lt;library&gt;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&lt;book&gt;&lt;title&gt;HTML 5&lt;/title&gt;&lt;author&gt;Bay Ivan&lt;/author&gt;&lt;/book&gt;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&lt;book&gt;&lt;title&gt;WPF 4&lt;/title&gt;&lt;author&gt;Microsoft&lt;/author&gt;&lt;/book&gt;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&lt;book&gt;&lt;title&gt;WCF 4&lt;/title&gt;&lt;author&gt;Kaka Mara&lt;/author&gt;&lt;/book&gt;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&lt;book&gt;&lt;title&gt;UML 2.0&lt;/title&gt;&lt;author&gt;Bay Ali&lt;/author&gt;&lt;/book&gt;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&lt;/library&gt;</a:t>
            </a:r>
          </a:p>
        </p:txBody>
      </p:sp>
    </p:spTree>
    <p:extLst>
      <p:ext uri="{BB962C8B-B14F-4D97-AF65-F5344CB8AC3E}">
        <p14:creationId xmlns:p14="http://schemas.microsoft.com/office/powerpoint/2010/main" val="26629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RSS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dirty="0" smtClean="0"/>
              <a:t>eally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imple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/>
              <a:t>yndication)</a:t>
            </a:r>
          </a:p>
          <a:p>
            <a:pPr lvl="1"/>
            <a:r>
              <a:rPr lang="en-US" dirty="0" smtClean="0"/>
              <a:t>Family </a:t>
            </a:r>
            <a:r>
              <a:rPr lang="en-US" dirty="0"/>
              <a:t>of </a:t>
            </a:r>
            <a:r>
              <a:rPr lang="en-US" dirty="0" smtClean="0"/>
              <a:t>Web </a:t>
            </a:r>
            <a:r>
              <a:rPr lang="en-US" dirty="0"/>
              <a:t>feed formats </a:t>
            </a:r>
            <a:r>
              <a:rPr lang="en-US" dirty="0" smtClean="0"/>
              <a:t>for</a:t>
            </a:r>
            <a:r>
              <a:rPr lang="en-US" dirty="0"/>
              <a:t> </a:t>
            </a:r>
            <a:r>
              <a:rPr lang="en-US" dirty="0" smtClean="0"/>
              <a:t>publishing </a:t>
            </a:r>
            <a:r>
              <a:rPr lang="en-US" dirty="0"/>
              <a:t>frequently updated </a:t>
            </a:r>
            <a:r>
              <a:rPr lang="en-US" dirty="0" smtClean="0"/>
              <a:t>works</a:t>
            </a:r>
          </a:p>
          <a:p>
            <a:pPr lvl="2"/>
            <a:r>
              <a:rPr lang="en-US" dirty="0" smtClean="0"/>
              <a:t>E.g. </a:t>
            </a:r>
            <a:r>
              <a:rPr lang="en-US" dirty="0"/>
              <a:t>blog entries, news headlines, </a:t>
            </a:r>
            <a:r>
              <a:rPr lang="en-US" dirty="0" smtClean="0"/>
              <a:t>videos, etc.</a:t>
            </a:r>
          </a:p>
          <a:p>
            <a:pPr lvl="1"/>
            <a:r>
              <a:rPr lang="en-US" dirty="0" smtClean="0"/>
              <a:t>Based on XML, with standardized XSD schema</a:t>
            </a:r>
          </a:p>
          <a:p>
            <a:r>
              <a:rPr lang="en-US" dirty="0" smtClean="0"/>
              <a:t>RSS documents (feeds) are list of items</a:t>
            </a:r>
          </a:p>
          <a:p>
            <a:pPr lvl="1"/>
            <a:r>
              <a:rPr lang="en-US" dirty="0" smtClean="0"/>
              <a:t>Each containing title, author, publish date, summarized text, and metadata</a:t>
            </a:r>
          </a:p>
          <a:p>
            <a:r>
              <a:rPr lang="en-US" dirty="0" smtClean="0"/>
              <a:t>Atom protocol aimed to enhance / replace RSS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RSS</a:t>
            </a:r>
            <a:endParaRPr lang="en-US" dirty="0"/>
          </a:p>
        </p:txBody>
      </p:sp>
      <p:pic>
        <p:nvPicPr>
          <p:cNvPr id="7170" name="Picture 2" descr="http://www.bloggingtips.com/wp-content/uploads/2008/11/rss_by_hopka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42412" y="2743200"/>
            <a:ext cx="2057400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165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RSS – Example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162725"/>
            <a:ext cx="10668000" cy="53142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&lt;?xml version="1.0" encoding="utf-8" ?&gt;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&lt;rss version="2.0"&gt;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&lt;channel&gt;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&lt;title&gt;W3Schools Home Page&lt;/title&gt;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&lt;link&gt;http://www.w3schools.com&lt;/link&gt;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&lt;description&gt;Free web building tutorials&lt;/description&gt;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&lt;title&gt;RSS Tutorial&lt;/title&gt;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&lt;link&gt;http://www.w3schools.com/rss&lt;/link&gt;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&lt;description&gt;New RSS tutorial on W3Schools&lt;/description&gt;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&lt;/item&gt;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&lt;title&gt;XML Tutorial&lt;/title&gt;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&lt;link&gt;http://www.w3schools.com/xml&lt;/link&gt;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&lt;description&gt;New XML tutorial on W3Schools&lt;/description&gt;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&lt;/item&gt;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&lt;/channel&gt;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&lt;/rss&gt;</a:t>
            </a:r>
          </a:p>
        </p:txBody>
      </p:sp>
    </p:spTree>
    <p:extLst>
      <p:ext uri="{BB962C8B-B14F-4D97-AF65-F5344CB8AC3E}">
        <p14:creationId xmlns:p14="http://schemas.microsoft.com/office/powerpoint/2010/main" val="264436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JSON</a:t>
            </a:r>
            <a:r>
              <a:rPr lang="en-US" dirty="0" smtClean="0"/>
              <a:t>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</a:t>
            </a:r>
            <a:r>
              <a:rPr lang="en-US" dirty="0"/>
              <a:t>ava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cript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/>
              <a:t>bject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dirty="0"/>
              <a:t>otation</a:t>
            </a:r>
            <a:r>
              <a:rPr lang="en-US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Standard for representing data structures and </a:t>
            </a:r>
            <a:r>
              <a:rPr lang="en-US" dirty="0"/>
              <a:t>associative </a:t>
            </a:r>
            <a:r>
              <a:rPr lang="en-US" dirty="0" smtClean="0"/>
              <a:t>arrays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Lightweight text-based open standard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Derived </a:t>
            </a:r>
            <a:r>
              <a:rPr lang="en-US" dirty="0"/>
              <a:t>from the </a:t>
            </a:r>
            <a:r>
              <a:rPr lang="en-US" dirty="0" smtClean="0"/>
              <a:t>JavaScript</a:t>
            </a:r>
            <a:r>
              <a:rPr lang="en-US" dirty="0"/>
              <a:t> </a:t>
            </a:r>
            <a:r>
              <a:rPr lang="en-US" dirty="0" smtClean="0"/>
              <a:t>language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3886200"/>
            <a:ext cx="10363200" cy="25299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"firstName": "John", "lastName": "Smith", "age": 25,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"address": { "streetAddress": </a:t>
            </a: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"Vasil Kynchev 26",</a:t>
            </a:r>
            <a:endParaRPr lang="en-US" sz="1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"city": "Sofia", "postalCode": </a:t>
            </a: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"2400" </a:t>
            </a: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"phoneNumber": [{ "type": "home", "number": "212 555-1234"},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{ "type": "fax", "number": "646 555-4567" }]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 "firstName": "Bay", "lastName": "Ivan", "age": 79 }</a:t>
            </a:r>
          </a:p>
        </p:txBody>
      </p:sp>
      <p:pic>
        <p:nvPicPr>
          <p:cNvPr id="6" name="Picture 2" descr="http://themocracy.com/wp-content/uploads/2010/02/json-128x120.gif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08" r="3125"/>
          <a:stretch/>
        </p:blipFill>
        <p:spPr bwMode="auto">
          <a:xfrm>
            <a:off x="9766412" y="3052872"/>
            <a:ext cx="1629612" cy="1666650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3630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18200"/>
            <a:ext cx="8938472" cy="820600"/>
          </a:xfrm>
        </p:spPr>
        <p:txBody>
          <a:bodyPr/>
          <a:lstStyle/>
          <a:p>
            <a:r>
              <a:rPr lang="en-US" dirty="0" smtClean="0"/>
              <a:t>Web Services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body" idx="1"/>
          </p:nvPr>
        </p:nvSpPr>
        <p:spPr>
          <a:xfrm>
            <a:off x="1446212" y="5636344"/>
            <a:ext cx="8938472" cy="688256"/>
          </a:xfrm>
        </p:spPr>
        <p:txBody>
          <a:bodyPr/>
          <a:lstStyle/>
          <a:p>
            <a:r>
              <a:rPr lang="en-US" dirty="0" smtClean="0"/>
              <a:t>Web Services and SOA Architecture</a:t>
            </a:r>
            <a:endParaRPr lang="en-US" dirty="0"/>
          </a:p>
        </p:txBody>
      </p:sp>
      <p:pic>
        <p:nvPicPr>
          <p:cNvPr id="1026" name="Picture 2" descr="http://upload.wikimedia.org/wikipedia/commons/4/4a/Webservice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33" t="-7339" r="-3333" b="-7339"/>
          <a:stretch/>
        </p:blipFill>
        <p:spPr bwMode="auto">
          <a:xfrm>
            <a:off x="2665412" y="1604816"/>
            <a:ext cx="2804160" cy="2738438"/>
          </a:xfrm>
          <a:prstGeom prst="roundRect">
            <a:avLst>
              <a:gd name="adj" fmla="val 2558"/>
            </a:avLst>
          </a:prstGeom>
          <a:solidFill>
            <a:srgbClr val="FFFFFF"/>
          </a:solidFill>
        </p:spPr>
      </p:pic>
      <p:pic>
        <p:nvPicPr>
          <p:cNvPr id="1028" name="Picture 4" descr="http://upload.wikimedia.org/wikipedia/he/a/aa/SOA_Web_Service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83" t="-3200" r="-1" b="-1"/>
          <a:stretch/>
        </p:blipFill>
        <p:spPr bwMode="auto">
          <a:xfrm>
            <a:off x="6323012" y="1604816"/>
            <a:ext cx="3505200" cy="2738584"/>
          </a:xfrm>
          <a:prstGeom prst="roundRect">
            <a:avLst>
              <a:gd name="adj" fmla="val 2558"/>
            </a:avLst>
          </a:prstGeom>
          <a:solidFill>
            <a:srgbClr val="FFFFFF"/>
          </a:solidFill>
          <a:extLst/>
        </p:spPr>
      </p:pic>
    </p:spTree>
    <p:extLst>
      <p:ext uri="{BB962C8B-B14F-4D97-AF65-F5344CB8AC3E}">
        <p14:creationId xmlns:p14="http://schemas.microsoft.com/office/powerpoint/2010/main" val="136759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A web service is a method of communication between two devices in WWW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server device exposes services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client consumes these services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Web services are a main part of the SOA architecture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Database and business logic on the server (backend)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The server exposes public services 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UI logic on the client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Consumes these services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Services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27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RESTful Web Services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859684" y="5754968"/>
            <a:ext cx="10111528" cy="688256"/>
          </a:xfrm>
        </p:spPr>
        <p:txBody>
          <a:bodyPr/>
          <a:lstStyle/>
          <a:p>
            <a:r>
              <a:rPr lang="en-US" dirty="0" smtClean="0"/>
              <a:t>Lightweight Architecture for Web Services</a:t>
            </a:r>
            <a:endParaRPr lang="en-US" dirty="0"/>
          </a:p>
        </p:txBody>
      </p:sp>
      <p:pic>
        <p:nvPicPr>
          <p:cNvPr id="6" name="Picture 4" descr="http://ragavanr.files.wordpress.com/2011/02/rest-web-service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11946" y="939800"/>
            <a:ext cx="5368108" cy="3699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524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0413" y="3276600"/>
            <a:ext cx="11804822" cy="3444876"/>
          </a:xfrm>
        </p:spPr>
        <p:txBody>
          <a:bodyPr>
            <a:normAutofit lnSpcReduction="10000"/>
          </a:bodyPr>
          <a:lstStyle/>
          <a:p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state and functionality are resources </a:t>
            </a:r>
          </a:p>
          <a:p>
            <a:pPr lvl="1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Resources are used as common data files</a:t>
            </a:r>
          </a:p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Every resource has an URI</a:t>
            </a:r>
          </a:p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All resources share a uniform interface</a:t>
            </a:r>
          </a:p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natively maps to the HTTP protocol</a:t>
            </a:r>
          </a:p>
          <a:p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REST?</a:t>
            </a:r>
            <a:endParaRPr lang="en-US" dirty="0"/>
          </a:p>
        </p:txBody>
      </p:sp>
      <p:sp>
        <p:nvSpPr>
          <p:cNvPr id="8" name="Text Placeholder 6"/>
          <p:cNvSpPr txBox="1">
            <a:spLocks/>
          </p:cNvSpPr>
          <p:nvPr/>
        </p:nvSpPr>
        <p:spPr>
          <a:xfrm>
            <a:off x="1290636" y="1328273"/>
            <a:ext cx="9604376" cy="16435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spcBef>
                <a:spcPct val="20000"/>
              </a:spcBef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spcBef>
                <a:spcPct val="20000"/>
              </a:spcBef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spcBef>
                <a:spcPct val="20000"/>
              </a:spcBef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spcBef>
                <a:spcPct val="20000"/>
              </a:spcBef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FBEEDC"/>
                </a:solidFill>
              </a:rPr>
              <a:t>"Representational state transfer (</a:t>
            </a:r>
            <a:r>
              <a:rPr lang="en-US" sz="2800" dirty="0">
                <a:solidFill>
                  <a:srgbClr val="FBEEDC"/>
                </a:solidFill>
                <a:hlinkClick r:id="rId3"/>
              </a:rPr>
              <a:t>REST</a:t>
            </a:r>
            <a:r>
              <a:rPr lang="en-US" sz="2800" dirty="0">
                <a:solidFill>
                  <a:srgbClr val="FBEEDC"/>
                </a:solidFill>
              </a:rPr>
              <a:t>) is a style of software architecture for distributed hypermedia systems such as the World Wide Web."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887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One URI for a resource, multiple operations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Add a new document "RestTalk" in category "Code"</a:t>
            </a:r>
          </a:p>
          <a:p>
            <a:pPr lvl="2">
              <a:lnSpc>
                <a:spcPct val="100000"/>
              </a:lnSpc>
            </a:pPr>
            <a:r>
              <a:rPr lang="en-US" sz="2400" dirty="0" smtClean="0"/>
              <a:t>POST </a:t>
            </a:r>
            <a:r>
              <a:rPr lang="en-US" sz="2400" dirty="0">
                <a:hlinkClick r:id="rId2"/>
              </a:rPr>
              <a:t>http://mysite.com/docs/Code/RestTalk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Get the document / some page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GET </a:t>
            </a:r>
            <a:r>
              <a:rPr lang="en-US" sz="2400" dirty="0">
                <a:hlinkClick r:id="rId2"/>
              </a:rPr>
              <a:t>http://mysite.com/docs/Code/RestTalk</a:t>
            </a:r>
            <a:endParaRPr lang="en-US" sz="2400" dirty="0"/>
          </a:p>
          <a:p>
            <a:pPr lvl="2">
              <a:lnSpc>
                <a:spcPct val="100000"/>
              </a:lnSpc>
            </a:pPr>
            <a:r>
              <a:rPr lang="en-US" sz="2400" dirty="0"/>
              <a:t>GET </a:t>
            </a:r>
            <a:r>
              <a:rPr lang="en-US" sz="2400" dirty="0">
                <a:hlinkClick r:id="rId3"/>
              </a:rPr>
              <a:t>http://mysite.com/docs/Code/RestTalk/pages/3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Remove the document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DELETE </a:t>
            </a:r>
            <a:r>
              <a:rPr lang="en-US" sz="2400" dirty="0">
                <a:hlinkClick r:id="rId2"/>
              </a:rPr>
              <a:t>http://mysite.com/docs/Code/RestTalk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Retrieve metadata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HEAD </a:t>
            </a:r>
            <a:r>
              <a:rPr lang="en-US" sz="2400" dirty="0">
                <a:hlinkClick r:id="rId2"/>
              </a:rPr>
              <a:t>http://mysite.com/docs/Code/RestTalk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RESTful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5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4659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WWW</a:t>
            </a:r>
            <a:r>
              <a:rPr lang="en-US" dirty="0"/>
              <a:t> =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World Wide Web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Web </a:t>
            </a:r>
            <a:r>
              <a:rPr lang="en-US" dirty="0" smtClean="0"/>
              <a:t>!=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Internet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The Internet is a global system of interconnected computer networks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WWW is one of the services transferred over these networks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Global distributed information system in </a:t>
            </a:r>
            <a:r>
              <a:rPr lang="en-US" dirty="0"/>
              <a:t>Internet (like E-mail, DNS, </a:t>
            </a:r>
            <a:r>
              <a:rPr lang="en-US" dirty="0" smtClean="0"/>
              <a:t>...)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Consists of set </a:t>
            </a:r>
            <a:r>
              <a:rPr lang="en-US" dirty="0"/>
              <a:t>of documents (and other resources)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They are located </a:t>
            </a:r>
            <a:r>
              <a:rPr lang="en-US" dirty="0"/>
              <a:t>on different Internet servers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Accessed through standard protocols </a:t>
            </a:r>
            <a:r>
              <a:rPr lang="en-US" dirty="0" smtClean="0"/>
              <a:t>(like </a:t>
            </a:r>
            <a:r>
              <a:rPr lang="en-US" dirty="0"/>
              <a:t>HTTP, </a:t>
            </a:r>
            <a:r>
              <a:rPr lang="en-US" dirty="0" smtClean="0"/>
              <a:t>HTTPS, FTP) by URL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Web servers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provide Web content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Web browsers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display the </a:t>
            </a:r>
            <a:r>
              <a:rPr lang="en-US" dirty="0" smtClean="0"/>
              <a:t>Web content</a:t>
            </a:r>
            <a:endParaRPr lang="en-US" dirty="0"/>
          </a:p>
        </p:txBody>
      </p:sp>
      <p:sp>
        <p:nvSpPr>
          <p:cNvPr id="465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WWW?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7906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bg-BG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Asynchronous JavaScript and </a:t>
            </a:r>
            <a:r>
              <a:rPr lang="en-US" dirty="0" smtClean="0"/>
              <a:t>XML</a:t>
            </a:r>
            <a:endParaRPr lang="en-US" dirty="0"/>
          </a:p>
        </p:txBody>
      </p:sp>
      <p:pic>
        <p:nvPicPr>
          <p:cNvPr id="7" name="Picture 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1710">
            <a:off x="1169150" y="1730875"/>
            <a:ext cx="3016768" cy="179100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1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" descr="http://blog.trentkocurek.com/wp-content/uploads/2010/08/JQueryAjaxAS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00488">
            <a:off x="6476898" y="1053554"/>
            <a:ext cx="3175000" cy="1905000"/>
          </a:xfrm>
          <a:prstGeom prst="roundRect">
            <a:avLst>
              <a:gd name="adj" fmla="val 18106"/>
            </a:avLst>
          </a:prstGeom>
          <a:noFill/>
          <a:effectLst>
            <a:softEdge rad="190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155840">
            <a:off x="4819697" y="2105550"/>
            <a:ext cx="1952270" cy="2231166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672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AJAX is acronym of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Asynchronous JavaScript and XML</a:t>
            </a:r>
          </a:p>
          <a:p>
            <a:pPr lvl="1"/>
            <a:r>
              <a:rPr lang="en-US" dirty="0" smtClean="0"/>
              <a:t>Technique for background loading of dynamic content and data from the server side</a:t>
            </a:r>
          </a:p>
          <a:p>
            <a:pPr lvl="1"/>
            <a:r>
              <a:rPr lang="en-US" dirty="0" smtClean="0"/>
              <a:t>Allows dynamic client-side changes</a:t>
            </a:r>
          </a:p>
          <a:p>
            <a:r>
              <a:rPr lang="en-US" dirty="0" smtClean="0"/>
              <a:t>Two types of AJAX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Partial page rendering </a:t>
            </a:r>
            <a:r>
              <a:rPr lang="en-US" dirty="0" smtClean="0"/>
              <a:t>– loading of HTML fragment and showing it in a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&lt;div&gt;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AHAH</a:t>
            </a:r>
            <a:r>
              <a:rPr lang="en-US" dirty="0"/>
              <a:t>)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JSON service </a:t>
            </a:r>
            <a:r>
              <a:rPr lang="en-US" dirty="0" smtClean="0"/>
              <a:t>– loading JSON object and client-side processing it with JavaScript / jQuery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73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AJAX Diagram</a:t>
            </a:r>
            <a:endParaRPr lang="en-GB" dirty="0"/>
          </a:p>
        </p:txBody>
      </p:sp>
      <p:pic>
        <p:nvPicPr>
          <p:cNvPr id="5" name="Picture 4" descr="http://pngimg.com/upload/laptop_PNG592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12" y="2361268"/>
            <a:ext cx="2221064" cy="170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www.imid.adalet.gov.tr/baskanligimiz/subeler/subeler/kurum_arsiv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012" y="2361268"/>
            <a:ext cx="1907248" cy="1907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60412" y="4073497"/>
            <a:ext cx="178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Client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9501556" y="4304329"/>
            <a:ext cx="2033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Server</a:t>
            </a:r>
            <a:endParaRPr lang="en-GB" dirty="0"/>
          </a:p>
        </p:txBody>
      </p:sp>
      <p:sp>
        <p:nvSpPr>
          <p:cNvPr id="9" name="Right Arrow 8"/>
          <p:cNvSpPr/>
          <p:nvPr/>
        </p:nvSpPr>
        <p:spPr>
          <a:xfrm>
            <a:off x="3220513" y="1472967"/>
            <a:ext cx="5763208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0" name="TextBox 9"/>
          <p:cNvSpPr txBox="1"/>
          <p:nvPr/>
        </p:nvSpPr>
        <p:spPr>
          <a:xfrm>
            <a:off x="5000366" y="1158591"/>
            <a:ext cx="21073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1. HTTP Request</a:t>
            </a:r>
            <a:endParaRPr lang="en-GB" sz="2200" dirty="0"/>
          </a:p>
        </p:txBody>
      </p:sp>
      <p:sp>
        <p:nvSpPr>
          <p:cNvPr id="11" name="Right Arrow 10"/>
          <p:cNvSpPr/>
          <p:nvPr/>
        </p:nvSpPr>
        <p:spPr>
          <a:xfrm rot="10800000">
            <a:off x="3201927" y="2128083"/>
            <a:ext cx="5781794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2" name="TextBox 11"/>
          <p:cNvSpPr txBox="1"/>
          <p:nvPr/>
        </p:nvSpPr>
        <p:spPr>
          <a:xfrm>
            <a:off x="4341812" y="1777767"/>
            <a:ext cx="3953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2. HTTP Response (HTML Page)</a:t>
            </a:r>
            <a:endParaRPr lang="en-GB" sz="2200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2970212" y="1151121"/>
            <a:ext cx="0" cy="5249679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9218612" y="1151120"/>
            <a:ext cx="0" cy="5249679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>
            <a:off x="4805806" y="2859801"/>
            <a:ext cx="4177915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0" name="TextBox 19"/>
          <p:cNvSpPr txBox="1"/>
          <p:nvPr/>
        </p:nvSpPr>
        <p:spPr>
          <a:xfrm>
            <a:off x="5841063" y="2518272"/>
            <a:ext cx="21073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AJAX Request</a:t>
            </a:r>
            <a:endParaRPr lang="en-GB" sz="2200" dirty="0"/>
          </a:p>
        </p:txBody>
      </p:sp>
      <p:sp>
        <p:nvSpPr>
          <p:cNvPr id="21" name="Flowchart: Alternate Process 20"/>
          <p:cNvSpPr/>
          <p:nvPr/>
        </p:nvSpPr>
        <p:spPr>
          <a:xfrm>
            <a:off x="3122612" y="3471980"/>
            <a:ext cx="1536673" cy="55617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2" name="TextBox 21"/>
          <p:cNvSpPr txBox="1"/>
          <p:nvPr/>
        </p:nvSpPr>
        <p:spPr>
          <a:xfrm>
            <a:off x="3185409" y="3565401"/>
            <a:ext cx="1550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AJAX handler</a:t>
            </a:r>
            <a:endParaRPr lang="en-GB" sz="1800" dirty="0"/>
          </a:p>
        </p:txBody>
      </p:sp>
      <p:sp>
        <p:nvSpPr>
          <p:cNvPr id="23" name="Right Arrow 22"/>
          <p:cNvSpPr/>
          <p:nvPr/>
        </p:nvSpPr>
        <p:spPr>
          <a:xfrm rot="10800000">
            <a:off x="4844494" y="3623560"/>
            <a:ext cx="4139227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4" name="TextBox 23"/>
          <p:cNvSpPr txBox="1"/>
          <p:nvPr/>
        </p:nvSpPr>
        <p:spPr>
          <a:xfrm>
            <a:off x="5321813" y="3289699"/>
            <a:ext cx="35193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AJAX Response + call handler</a:t>
            </a:r>
            <a:endParaRPr lang="en-GB" sz="2200" dirty="0"/>
          </a:p>
        </p:txBody>
      </p:sp>
      <p:sp>
        <p:nvSpPr>
          <p:cNvPr id="25" name="Flowchart: Alternate Process 24"/>
          <p:cNvSpPr/>
          <p:nvPr/>
        </p:nvSpPr>
        <p:spPr>
          <a:xfrm>
            <a:off x="3128238" y="2731140"/>
            <a:ext cx="1536673" cy="55617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6" name="TextBox 25"/>
          <p:cNvSpPr txBox="1"/>
          <p:nvPr/>
        </p:nvSpPr>
        <p:spPr>
          <a:xfrm>
            <a:off x="3182914" y="2825345"/>
            <a:ext cx="1464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UI Interaction</a:t>
            </a:r>
            <a:endParaRPr lang="en-GB" sz="1800" dirty="0"/>
          </a:p>
        </p:txBody>
      </p:sp>
      <p:sp>
        <p:nvSpPr>
          <p:cNvPr id="29" name="Right Arrow 28"/>
          <p:cNvSpPr/>
          <p:nvPr/>
        </p:nvSpPr>
        <p:spPr>
          <a:xfrm rot="5400000">
            <a:off x="3419130" y="4365608"/>
            <a:ext cx="854374" cy="320410"/>
          </a:xfrm>
          <a:prstGeom prst="rightArrow">
            <a:avLst>
              <a:gd name="adj1" fmla="val 35365"/>
              <a:gd name="adj2" fmla="val 7667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30" name="Flowchart: Alternate Process 29"/>
          <p:cNvSpPr/>
          <p:nvPr/>
        </p:nvSpPr>
        <p:spPr>
          <a:xfrm>
            <a:off x="3170429" y="5056299"/>
            <a:ext cx="1470248" cy="72446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31" name="TextBox 30"/>
          <p:cNvSpPr txBox="1"/>
          <p:nvPr/>
        </p:nvSpPr>
        <p:spPr>
          <a:xfrm>
            <a:off x="3182914" y="5095363"/>
            <a:ext cx="14577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DOM Manupulation</a:t>
            </a:r>
            <a:endParaRPr lang="en-GB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5375184" y="3873442"/>
            <a:ext cx="35193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Returns data as JSON, HTML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24235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 animBg="1"/>
      <p:bldP spid="12" grpId="0"/>
      <p:bldP spid="19" grpId="0" animBg="1"/>
      <p:bldP spid="20" grpId="0"/>
      <p:bldP spid="23" grpId="0" animBg="1"/>
      <p:bldP spid="24" grpId="0"/>
      <p:bldP spid="29" grpId="0" animBg="1"/>
      <p:bldP spid="3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Technically, AJAX is a group of technologies working together</a:t>
            </a:r>
          </a:p>
          <a:p>
            <a:pPr lvl="1"/>
            <a:r>
              <a:rPr lang="en-US" dirty="0" smtClean="0"/>
              <a:t>HTML &amp; CSS for presentation</a:t>
            </a:r>
          </a:p>
          <a:p>
            <a:pPr lvl="1"/>
            <a:r>
              <a:rPr lang="en-US" dirty="0" smtClean="0"/>
              <a:t>The DOM for data display &amp; interaction</a:t>
            </a:r>
          </a:p>
          <a:p>
            <a:pPr lvl="1"/>
            <a:r>
              <a:rPr lang="en-US" dirty="0" smtClean="0"/>
              <a:t>XML (or JSON) for data interchange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XMLHttpRequest</a:t>
            </a:r>
            <a:r>
              <a:rPr lang="en-US" dirty="0" smtClean="0"/>
              <a:t> for async communication</a:t>
            </a:r>
          </a:p>
          <a:p>
            <a:pPr lvl="1"/>
            <a:r>
              <a:rPr lang="en-US" dirty="0" smtClean="0"/>
              <a:t>JavaScript to use the above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24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AJAX uses HTTP</a:t>
            </a:r>
          </a:p>
          <a:p>
            <a:pPr lvl="1"/>
            <a:r>
              <a:rPr lang="en-US" dirty="0"/>
              <a:t>Requests have </a:t>
            </a:r>
            <a:r>
              <a:rPr lang="en-US" dirty="0" smtClean="0"/>
              <a:t>headers –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POST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</a:t>
            </a:r>
            <a:r>
              <a:rPr lang="en-US" dirty="0" smtClean="0"/>
              <a:t>, etc.</a:t>
            </a:r>
          </a:p>
          <a:p>
            <a:pPr lvl="1"/>
            <a:r>
              <a:rPr lang="en-US" dirty="0" smtClean="0"/>
              <a:t>Requests have bodies – XML, JSON or plain text</a:t>
            </a:r>
            <a:endParaRPr lang="en-US" dirty="0"/>
          </a:p>
          <a:p>
            <a:pPr lvl="1"/>
            <a:r>
              <a:rPr lang="en-US" dirty="0" smtClean="0"/>
              <a:t>The request must target a resource with a URI</a:t>
            </a:r>
          </a:p>
          <a:p>
            <a:pPr lvl="1"/>
            <a:r>
              <a:rPr lang="en-US" dirty="0" smtClean="0"/>
              <a:t>The resource must understand the request</a:t>
            </a:r>
          </a:p>
          <a:p>
            <a:pPr lvl="2"/>
            <a:r>
              <a:rPr lang="en-US" dirty="0" smtClean="0"/>
              <a:t>Server-side logic</a:t>
            </a:r>
          </a:p>
          <a:p>
            <a:pPr lvl="1"/>
            <a:r>
              <a:rPr lang="en-US" dirty="0" smtClean="0"/>
              <a:t>Requests get a HTTP Response</a:t>
            </a:r>
          </a:p>
          <a:p>
            <a:pPr lvl="2"/>
            <a:r>
              <a:rPr lang="en-US" dirty="0" smtClean="0"/>
              <a:t>Header with a body</a:t>
            </a:r>
          </a:p>
          <a:p>
            <a:pPr lvl="2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63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55998"/>
            <a:ext cx="8938472" cy="820600"/>
          </a:xfrm>
        </p:spPr>
        <p:txBody>
          <a:bodyPr/>
          <a:lstStyle/>
          <a:p>
            <a:r>
              <a:rPr lang="en-US" dirty="0" smtClean="0"/>
              <a:t>The Same Origin Policy</a:t>
            </a:r>
            <a:endParaRPr lang="bg-BG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446212" y="5757966"/>
            <a:ext cx="8938472" cy="719034"/>
          </a:xfrm>
        </p:spPr>
        <p:txBody>
          <a:bodyPr/>
          <a:lstStyle/>
          <a:p>
            <a:r>
              <a:rPr lang="en-US" dirty="0" smtClean="0"/>
              <a:t>i.e. Don't Talk to Strangers</a:t>
            </a:r>
            <a:endParaRPr lang="en-US" dirty="0"/>
          </a:p>
        </p:txBody>
      </p:sp>
      <p:pic>
        <p:nvPicPr>
          <p:cNvPr id="2050" name="Picture 2" descr="http://static.guim.co.uk/sys-images/Guardian/About/General/2012/10/3/1349281515290/Sign-saying-Say-no-to-str-0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284" y="1524000"/>
            <a:ext cx="5082328" cy="3049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169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Same Origin </a:t>
            </a:r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Policy </a:t>
            </a:r>
            <a:r>
              <a:rPr lang="en-US" sz="3600" dirty="0" smtClean="0"/>
              <a:t>is</a:t>
            </a:r>
          </a:p>
          <a:p>
            <a:pPr lvl="1"/>
            <a:r>
              <a:rPr lang="en-US" dirty="0" smtClean="0"/>
              <a:t>Security restriction for browser-side programming languages</a:t>
            </a:r>
          </a:p>
          <a:p>
            <a:r>
              <a:rPr lang="en-US" sz="3600" dirty="0" smtClean="0"/>
              <a:t>Scripts running on a page</a:t>
            </a:r>
          </a:p>
          <a:p>
            <a:pPr lvl="1"/>
            <a:r>
              <a:rPr lang="en-US" sz="3400" dirty="0" smtClean="0"/>
              <a:t>Can access all pages from the same site (same origin)</a:t>
            </a:r>
          </a:p>
          <a:p>
            <a:pPr lvl="1"/>
            <a:r>
              <a:rPr lang="en-US" sz="3400" dirty="0" smtClean="0"/>
              <a:t>Cannot access pages on different sites (different origin)</a:t>
            </a:r>
          </a:p>
          <a:p>
            <a:r>
              <a:rPr lang="en-US" sz="3600" dirty="0" smtClean="0"/>
              <a:t>This also applies to </a:t>
            </a:r>
            <a:r>
              <a:rPr lang="en-US" sz="36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XMLHttpRequest</a:t>
            </a:r>
            <a:r>
              <a:rPr lang="en-US" sz="3600" dirty="0" smtClean="0"/>
              <a:t> </a:t>
            </a:r>
            <a:r>
              <a:rPr lang="en-US" sz="3600" dirty="0"/>
              <a:t>(</a:t>
            </a:r>
            <a:r>
              <a:rPr lang="en-US" sz="3600" dirty="0" smtClean="0"/>
              <a:t>AJAX calls)</a:t>
            </a:r>
            <a:endParaRPr lang="en-US" sz="3600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3400" dirty="0" smtClean="0"/>
              <a:t>Sent only between pages within the same </a:t>
            </a:r>
            <a:r>
              <a:rPr lang="en-US" sz="34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origin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Origin Policy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4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Origin</a:t>
            </a:r>
            <a:r>
              <a:rPr lang="en-US" dirty="0" smtClean="0"/>
              <a:t> is defined using:</a:t>
            </a:r>
          </a:p>
          <a:p>
            <a:pPr lvl="1"/>
            <a:r>
              <a:rPr lang="en-US" dirty="0"/>
              <a:t>Application layer protocol (e.g.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Domain name (e.g.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example.com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Port number (e.g.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example.com: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8080</a:t>
            </a:r>
            <a:r>
              <a:rPr lang="en-US" dirty="0" smtClean="0"/>
              <a:t>)</a:t>
            </a:r>
          </a:p>
          <a:p>
            <a:r>
              <a:rPr lang="en-US" dirty="0" smtClean="0"/>
              <a:t>Two resources are of the same origin if all of the above match</a:t>
            </a:r>
            <a:r>
              <a:rPr lang="bg-BG" dirty="0" smtClean="0"/>
              <a:t/>
            </a:r>
            <a:br>
              <a:rPr lang="bg-BG" dirty="0" smtClean="0"/>
            </a:br>
            <a:r>
              <a:rPr lang="bg-BG" dirty="0" smtClean="0"/>
              <a:t/>
            </a:r>
            <a:br>
              <a:rPr lang="bg-BG" dirty="0" smtClean="0"/>
            </a:br>
            <a:r>
              <a:rPr lang="bg-BG" dirty="0" smtClean="0"/>
              <a:t/>
            </a:r>
            <a:br>
              <a:rPr lang="bg-BG" dirty="0" smtClean="0"/>
            </a:br>
            <a:r>
              <a:rPr lang="bg-BG" dirty="0" smtClean="0"/>
              <a:t/>
            </a:r>
            <a:br>
              <a:rPr lang="bg-BG" dirty="0" smtClean="0"/>
            </a:br>
            <a:r>
              <a:rPr lang="bg-BG" dirty="0" smtClean="0"/>
              <a:t/>
            </a:r>
            <a:br>
              <a:rPr lang="bg-BG" dirty="0" smtClean="0"/>
            </a:b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 Determination Rules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436" y="4179818"/>
            <a:ext cx="6708776" cy="246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62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</a:pPr>
            <a:r>
              <a:rPr lang="en-US" dirty="0" smtClean="0"/>
              <a:t>The "Same Origin Policy" is sometimes too restrictive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Large sites with lots of subdomains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Accessing web services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Ways of "relaxing"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Cross-Origin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Resource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Sharing (CORS)</a:t>
            </a:r>
          </a:p>
          <a:p>
            <a:pPr lvl="2">
              <a:spcBef>
                <a:spcPts val="0"/>
              </a:spcBef>
            </a:pPr>
            <a:r>
              <a:rPr lang="en-US" dirty="0" smtClean="0"/>
              <a:t>A site explicitly allows "HTTP calls from everywhere"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document.domain</a:t>
            </a:r>
            <a:r>
              <a:rPr lang="en-US" dirty="0" smtClean="0"/>
              <a:t> </a:t>
            </a:r>
          </a:p>
          <a:p>
            <a:pPr lvl="2">
              <a:spcBef>
                <a:spcPts val="0"/>
              </a:spcBef>
            </a:pPr>
            <a:r>
              <a:rPr lang="en-US" dirty="0" smtClean="0"/>
              <a:t>Can be set to a super domain when in proper subdomain</a:t>
            </a:r>
          </a:p>
          <a:p>
            <a:pPr lvl="1">
              <a:spcBef>
                <a:spcPts val="0"/>
              </a:spcBef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Cross document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messaging</a:t>
            </a:r>
          </a:p>
          <a:p>
            <a:pPr lvl="2">
              <a:spcBef>
                <a:spcPts val="0"/>
              </a:spcBef>
            </a:pPr>
            <a:r>
              <a:rPr lang="en-GB" dirty="0" smtClean="0"/>
              <a:t>Allowing </a:t>
            </a:r>
            <a:r>
              <a:rPr lang="en-GB" dirty="0"/>
              <a:t>documents to communicate </a:t>
            </a:r>
            <a:r>
              <a:rPr lang="en-GB" dirty="0" smtClean="0"/>
              <a:t>across </a:t>
            </a:r>
            <a:r>
              <a:rPr lang="en-GB" dirty="0"/>
              <a:t>different </a:t>
            </a:r>
            <a:r>
              <a:rPr lang="en-GB" dirty="0" smtClean="0"/>
              <a:t>origins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>
              <a:spcBef>
                <a:spcPts val="0"/>
              </a:spcBef>
            </a:pPr>
            <a:r>
              <a:rPr lang="en-US" dirty="0" smtClean="0"/>
              <a:t>Workaround: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JSONP</a:t>
            </a:r>
            <a:r>
              <a:rPr lang="en-US" dirty="0" smtClean="0"/>
              <a:t> (uses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&lt;script&gt;</a:t>
            </a:r>
            <a:r>
              <a:rPr lang="en-US" dirty="0" smtClean="0"/>
              <a:t> to skip the same origin policy)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Relaxing the Same Origin Policy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  <a:hlinkClick r:id="rId2"/>
              </a:rPr>
              <a:t>CORS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allows a site to declare its cross-domain origin policy</a:t>
            </a:r>
          </a:p>
          <a:p>
            <a:pPr lvl="1"/>
            <a:r>
              <a:rPr lang="en-US" dirty="0" smtClean="0"/>
              <a:t>"Accessible from everywhere" / "accessible from certain origins"</a:t>
            </a:r>
          </a:p>
          <a:p>
            <a:r>
              <a:rPr lang="en-US" dirty="0" smtClean="0"/>
              <a:t>CORS: how it works?</a:t>
            </a:r>
          </a:p>
          <a:p>
            <a:pPr lvl="1"/>
            <a:r>
              <a:rPr lang="en-US" dirty="0" smtClean="0"/>
              <a:t>The browser sends one-time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OPTIONS</a:t>
            </a:r>
            <a:r>
              <a:rPr lang="en-US" dirty="0" smtClean="0"/>
              <a:t> request to ask the server for cross-domain access permissions</a:t>
            </a:r>
          </a:p>
          <a:p>
            <a:pPr lvl="1"/>
            <a:r>
              <a:rPr lang="en-US" dirty="0" smtClean="0"/>
              <a:t>The server accepts / denies the request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Cross-Origin Resource Sharing (CORS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407856" y="5191238"/>
            <a:ext cx="5020556" cy="12095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HTTP/1.1 200 OK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Access-Control-Allow-Origin: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*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…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4212" y="5191238"/>
            <a:ext cx="5270042" cy="12095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OPTIONS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/some-service/ HTTP/1.1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Host: server-site.com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Origin: http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://slient-site.com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6980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466946" name="Rectangle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Structural components</a:t>
            </a: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Internet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/>
              <a:t>– provides data transfer channels over the TCP and </a:t>
            </a:r>
            <a:r>
              <a:rPr lang="en-US" sz="3000" dirty="0" smtClean="0"/>
              <a:t>HTTP</a:t>
            </a:r>
            <a:endParaRPr lang="en-US" sz="3000" dirty="0"/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Clients (Web browsers)</a:t>
            </a:r>
            <a:r>
              <a:rPr lang="en-US" sz="3000" dirty="0"/>
              <a:t> – </a:t>
            </a:r>
            <a:r>
              <a:rPr lang="en-US" sz="3000" dirty="0" smtClean="0"/>
              <a:t>display Web </a:t>
            </a:r>
            <a:r>
              <a:rPr lang="en-US" sz="3000" dirty="0"/>
              <a:t>content</a:t>
            </a: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Web servers</a:t>
            </a:r>
            <a:r>
              <a:rPr lang="en-US" sz="3000" dirty="0"/>
              <a:t> – IIS, Apache, Tomcat, GWS, etc.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Semantic components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Hyper Text Transfer Protocol 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US" sz="3000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Hyper Text Markup Language 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sz="3000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Uniform Resource Locator 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URL</a:t>
            </a:r>
            <a:r>
              <a:rPr lang="en-US" sz="3000" dirty="0"/>
              <a:t>)</a:t>
            </a:r>
          </a:p>
          <a:p>
            <a:pPr lvl="2">
              <a:lnSpc>
                <a:spcPct val="100000"/>
              </a:lnSpc>
            </a:pPr>
            <a:r>
              <a:rPr lang="en-US" sz="2800" dirty="0"/>
              <a:t>Uniform Resource Identifiers 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URIs</a:t>
            </a:r>
            <a:r>
              <a:rPr lang="en-US" sz="2800" dirty="0"/>
              <a:t>)</a:t>
            </a:r>
          </a:p>
        </p:txBody>
      </p:sp>
      <p:sp>
        <p:nvSpPr>
          <p:cNvPr id="46694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WWW Components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0458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Developer Tools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Simulating and Tracking Web Traffic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084" y="1302327"/>
            <a:ext cx="4472728" cy="3354546"/>
          </a:xfrm>
          <a:prstGeom prst="rect">
            <a:avLst/>
          </a:prstGeom>
          <a:effectLst>
            <a:softEdge rad="101600"/>
          </a:effectLst>
        </p:spPr>
      </p:pic>
      <p:pic>
        <p:nvPicPr>
          <p:cNvPr id="8" name="Picture 6" descr="http://upload.wikimedia.org/wikipedia/commons/f/f2/1328101914_Config-Tool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740" y="53340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2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Fiddler</a:t>
            </a:r>
            <a:r>
              <a:rPr lang="en-US" dirty="0" smtClean="0"/>
              <a:t> – HTTP proxy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Intercepts the HTTP traffic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Analyzes the HTTP conversation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Free tool (by Telerik) – </a:t>
            </a:r>
            <a:r>
              <a:rPr lang="en-US" sz="2400" dirty="0">
                <a:hlinkClick r:id="rId2"/>
              </a:rPr>
              <a:t>http://</a:t>
            </a:r>
            <a:r>
              <a:rPr lang="en-US" sz="2400" dirty="0" smtClean="0">
                <a:hlinkClick r:id="rId2"/>
              </a:rPr>
              <a:t>www.telerik.com/fiddler</a:t>
            </a:r>
            <a:endParaRPr lang="en-US" sz="2400" dirty="0" smtClean="0"/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Firebug</a:t>
            </a:r>
            <a:r>
              <a:rPr lang="en-US" dirty="0"/>
              <a:t> plug-in for Firefox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A must have for Web developers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The ultimate tool for monitoring, </a:t>
            </a:r>
            <a:r>
              <a:rPr lang="en-US" dirty="0" smtClean="0"/>
              <a:t>editing and</a:t>
            </a:r>
            <a:br>
              <a:rPr lang="en-US" dirty="0" smtClean="0"/>
            </a:br>
            <a:r>
              <a:rPr lang="en-US" dirty="0" smtClean="0"/>
              <a:t>debugging HTTP, HTML</a:t>
            </a:r>
            <a:r>
              <a:rPr lang="en-US" dirty="0"/>
              <a:t>, CSS, JavaScript, etc.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Free, open-source – </a:t>
            </a:r>
            <a:r>
              <a:rPr lang="en-US" dirty="0" smtClean="0">
                <a:hlinkClick r:id="rId3"/>
              </a:rPr>
              <a:t>www.getfirebug.com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Developer Tools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09012" y="3962400"/>
            <a:ext cx="2742849" cy="22297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3074" name="Picture 2" descr="Fiddler Logo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76006" y="1366420"/>
            <a:ext cx="4288818" cy="13005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/>
        </p:spPr>
      </p:pic>
    </p:spTree>
    <p:extLst>
      <p:ext uri="{BB962C8B-B14F-4D97-AF65-F5344CB8AC3E}">
        <p14:creationId xmlns:p14="http://schemas.microsoft.com/office/powerpoint/2010/main" val="428812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Web Developer Tools</a:t>
            </a:r>
          </a:p>
          <a:p>
            <a:pPr lvl="1"/>
            <a:r>
              <a:rPr lang="en-US" dirty="0" smtClean="0"/>
              <a:t>Built-in in Google Chrome and Opera</a:t>
            </a:r>
          </a:p>
          <a:p>
            <a:pPr lvl="1"/>
            <a:r>
              <a:rPr lang="en-US" dirty="0" smtClean="0"/>
              <a:t>Network requests logging</a:t>
            </a:r>
          </a:p>
          <a:p>
            <a:pPr lvl="1"/>
            <a:r>
              <a:rPr lang="en-US" dirty="0" smtClean="0"/>
              <a:t>Code execution timeline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Postman</a:t>
            </a:r>
          </a:p>
          <a:p>
            <a:pPr lvl="1"/>
            <a:r>
              <a:rPr lang="en-US" dirty="0" smtClean="0"/>
              <a:t>Google app</a:t>
            </a:r>
          </a:p>
          <a:p>
            <a:pPr lvl="1"/>
            <a:r>
              <a:rPr lang="en-US" dirty="0" smtClean="0"/>
              <a:t>Perform HTTP requests</a:t>
            </a:r>
          </a:p>
          <a:p>
            <a:pPr lvl="1"/>
            <a:r>
              <a:rPr lang="en-US" dirty="0"/>
              <a:t>Get from </a:t>
            </a:r>
            <a:r>
              <a:rPr lang="en-US" dirty="0" smtClean="0">
                <a:hlinkClick r:id="rId2"/>
              </a:rPr>
              <a:t>Chrome Web Store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Developer </a:t>
            </a:r>
            <a:r>
              <a:rPr lang="en-US" dirty="0" smtClean="0"/>
              <a:t>Tools (2)</a:t>
            </a:r>
            <a:endParaRPr lang="en-US" dirty="0"/>
          </a:p>
        </p:txBody>
      </p:sp>
      <p:pic>
        <p:nvPicPr>
          <p:cNvPr id="1028" name="Picture 4" descr="https://lh3.googleusercontent.com/z5IDqoJmsKQKwIRJZiedFa_fJHaVHJKHp3vLH4bHvtZFhDbDVJxlkv7FEN6Zv8DUnQGqhedWjTFr_sYnqmjHPa6xtdYwdkIN0MjGhXA57gnudA0NIc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1829" y="1265691"/>
            <a:ext cx="3615408" cy="211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7412" y="3752516"/>
            <a:ext cx="4129825" cy="257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847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GB" sz="3000" dirty="0" smtClean="0"/>
              <a:t>the difference between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</a:t>
            </a:r>
            <a:r>
              <a:rPr lang="en-US" sz="3000" dirty="0" smtClean="0"/>
              <a:t> &amp;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Internet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query string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US" sz="3000" dirty="0" smtClean="0"/>
              <a:t>? How </a:t>
            </a:r>
            <a:r>
              <a:rPr lang="en-GB" sz="3000" dirty="0" smtClean="0"/>
              <a:t>is</a:t>
            </a:r>
            <a:r>
              <a:rPr lang="bg-BG" sz="3000" dirty="0" smtClean="0"/>
              <a:t> </a:t>
            </a:r>
            <a:r>
              <a:rPr lang="en-GB" sz="3000" dirty="0" smtClean="0"/>
              <a:t>done the communication?</a:t>
            </a:r>
            <a:endParaRPr lang="en-US" sz="3000" dirty="0" smtClean="0"/>
          </a:p>
          <a:p>
            <a:pPr>
              <a:lnSpc>
                <a:spcPct val="100000"/>
              </a:lnSpc>
            </a:pPr>
            <a:r>
              <a:rPr lang="en-US" sz="3000" dirty="0" smtClean="0"/>
              <a:t>What does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US" sz="3000" dirty="0" smtClean="0"/>
              <a:t>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request</a:t>
            </a:r>
            <a:r>
              <a:rPr lang="en-US" sz="3000" dirty="0" smtClean="0"/>
              <a:t> and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response</a:t>
            </a:r>
            <a:r>
              <a:rPr lang="en-US" sz="3000" dirty="0" smtClean="0"/>
              <a:t> contain?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RSS</a:t>
            </a:r>
            <a:r>
              <a:rPr lang="en-US" sz="3000" dirty="0" smtClean="0"/>
              <a:t> used for? What is the format of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XML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REST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does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AJAX</a:t>
            </a:r>
            <a:r>
              <a:rPr lang="en-US" sz="3000" dirty="0" smtClean="0"/>
              <a:t> give us?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the Same Origin Policy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CORS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9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6468" y="3733800"/>
            <a:ext cx="3492276" cy="2590799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116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HTTP, AJAX and REST</a:t>
            </a:r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15"/>
              </a:rPr>
              <a:t>https://softuni.bg/courses/javascript-applications/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149730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55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5"/>
              </a:rPr>
              <a:t>JavaScript Applications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21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467970" name="Rectangle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000" dirty="0"/>
              <a:t>The entire WWW system runs over standard networking protocols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TCP, </a:t>
            </a:r>
            <a:r>
              <a:rPr lang="en-US" sz="2800" dirty="0" smtClean="0"/>
              <a:t>HTTP</a:t>
            </a:r>
            <a:r>
              <a:rPr lang="en-US" sz="2800" dirty="0"/>
              <a:t>, FTP, </a:t>
            </a:r>
            <a:r>
              <a:rPr lang="en-US" sz="2800" dirty="0" smtClean="0"/>
              <a:t>SMTP…</a:t>
            </a:r>
            <a:endParaRPr lang="en-US" sz="2800" dirty="0"/>
          </a:p>
          <a:p>
            <a:pPr>
              <a:lnSpc>
                <a:spcPct val="100000"/>
              </a:lnSpc>
            </a:pPr>
            <a:r>
              <a:rPr lang="en-US" sz="3000" dirty="0"/>
              <a:t>The HTTP protocol is fundamental for </a:t>
            </a:r>
            <a:r>
              <a:rPr lang="en-US" sz="3000" dirty="0" smtClean="0"/>
              <a:t>WWW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Clients </a:t>
            </a:r>
            <a:r>
              <a:rPr lang="en-US" sz="3000" dirty="0"/>
              <a:t>use Web browser </a:t>
            </a:r>
            <a:r>
              <a:rPr lang="en-US" sz="3000" dirty="0" smtClean="0"/>
              <a:t>to </a:t>
            </a:r>
            <a:r>
              <a:rPr lang="en-US" sz="3000" dirty="0"/>
              <a:t>request resources from the Web servers via HTTP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Resources have unique URL address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Servers send the requested resource as a response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Web </a:t>
            </a:r>
            <a:r>
              <a:rPr lang="en-US" sz="3000" dirty="0"/>
              <a:t>pages are resources in WWW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HTML text, graphics, animations and other </a:t>
            </a:r>
            <a:r>
              <a:rPr lang="en-US" sz="2800" dirty="0" smtClean="0"/>
              <a:t>files</a:t>
            </a:r>
          </a:p>
        </p:txBody>
      </p:sp>
      <p:sp>
        <p:nvSpPr>
          <p:cNvPr id="4679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WWW Infrastructure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3095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http://www.isangate.net/services/images/www-hosting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22862" y="1940313"/>
            <a:ext cx="3181350" cy="2638426"/>
          </a:xfrm>
          <a:prstGeom prst="roundRect">
            <a:avLst>
              <a:gd name="adj" fmla="val 374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9700" name="Picture 4" descr="http://smnet.co.uk/Links/files/www-icon.gif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568" b="12987"/>
          <a:stretch>
            <a:fillRect/>
          </a:stretch>
        </p:blipFill>
        <p:spPr bwMode="auto">
          <a:xfrm rot="20449672">
            <a:off x="2754384" y="2272960"/>
            <a:ext cx="2667000" cy="23844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URL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US" dirty="0" smtClean="0"/>
              <a:t>Uniform Resource Locator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11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4700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Uniform Resource Locator</a:t>
            </a:r>
            <a:r>
              <a:rPr lang="en-US" sz="3000" dirty="0"/>
              <a:t> (URL)</a:t>
            </a:r>
          </a:p>
          <a:p>
            <a:pPr>
              <a:lnSpc>
                <a:spcPct val="100000"/>
              </a:lnSpc>
            </a:pPr>
            <a:endParaRPr lang="en-US" sz="3000" dirty="0" smtClean="0"/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dirty="0" smtClean="0"/>
              <a:t>URL is </a:t>
            </a:r>
            <a:r>
              <a:rPr lang="en-US" sz="3000" dirty="0"/>
              <a:t>a formatted string, consisting of: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Protocol for communicating </a:t>
            </a:r>
            <a:r>
              <a:rPr lang="en-US" sz="2800" dirty="0" smtClean="0"/>
              <a:t>(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http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ftp</a:t>
            </a:r>
            <a:r>
              <a:rPr lang="en-US" sz="2800" dirty="0"/>
              <a:t>,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https</a:t>
            </a:r>
            <a:r>
              <a:rPr lang="en-US" sz="2800" dirty="0" smtClean="0"/>
              <a:t>...)</a:t>
            </a:r>
            <a:endParaRPr lang="en-US" sz="2800" dirty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Host or </a:t>
            </a:r>
            <a:r>
              <a:rPr lang="en-US" sz="2800" dirty="0"/>
              <a:t>IP address </a:t>
            </a:r>
            <a:r>
              <a:rPr lang="en-US" sz="2800" dirty="0" smtClean="0"/>
              <a:t>(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softuni.bg</a:t>
            </a:r>
            <a:r>
              <a:rPr lang="en-US" sz="2800" dirty="0" smtClean="0"/>
              <a:t>,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gmail.com</a:t>
            </a:r>
            <a:r>
              <a:rPr lang="en-US" sz="28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Port (default port is 80)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Path can be dynamic or static (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/forum</a:t>
            </a:r>
            <a:r>
              <a:rPr lang="en-US" sz="2800" dirty="0" smtClean="0"/>
              <a:t>,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</a:rPr>
              <a:t>/path/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index.php</a:t>
            </a:r>
            <a:r>
              <a:rPr lang="en-US" sz="28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Query string (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?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id=27&amp;lang=en</a:t>
            </a:r>
            <a:r>
              <a:rPr lang="en-US" sz="28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Fragment – Only used on the client to navigate to some section</a:t>
            </a:r>
            <a:endParaRPr lang="en-US" sz="2800" dirty="0"/>
          </a:p>
        </p:txBody>
      </p:sp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/>
              <a:t>URL</a:t>
            </a:r>
          </a:p>
        </p:txBody>
      </p:sp>
      <p:sp>
        <p:nvSpPr>
          <p:cNvPr id="470020" name="Rectangle 4"/>
          <p:cNvSpPr>
            <a:spLocks noChangeArrowheads="1"/>
          </p:cNvSpPr>
          <p:nvPr/>
        </p:nvSpPr>
        <p:spPr bwMode="auto">
          <a:xfrm>
            <a:off x="1290636" y="1750203"/>
            <a:ext cx="9604376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yoursite.com:8080/path/index.php?id=27&amp;lang=en#lectures</a:t>
            </a:r>
            <a:endParaRPr lang="en-US" sz="2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Right Brace 2"/>
          <p:cNvSpPr/>
          <p:nvPr/>
        </p:nvSpPr>
        <p:spPr>
          <a:xfrm rot="5400000">
            <a:off x="1550957" y="2040459"/>
            <a:ext cx="228600" cy="590490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1222362" y="2526268"/>
            <a:ext cx="942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Scheme</a:t>
            </a:r>
            <a:endParaRPr lang="en-GB" sz="1800" dirty="0"/>
          </a:p>
        </p:txBody>
      </p:sp>
      <p:sp>
        <p:nvSpPr>
          <p:cNvPr id="9" name="Right Brace 8"/>
          <p:cNvSpPr/>
          <p:nvPr/>
        </p:nvSpPr>
        <p:spPr>
          <a:xfrm rot="5400000">
            <a:off x="3065204" y="1478196"/>
            <a:ext cx="228600" cy="1715016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2846000" y="2521095"/>
            <a:ext cx="66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Host</a:t>
            </a:r>
            <a:endParaRPr lang="en-GB" sz="1800" dirty="0"/>
          </a:p>
        </p:txBody>
      </p:sp>
      <p:sp>
        <p:nvSpPr>
          <p:cNvPr id="11" name="Right Brace 10"/>
          <p:cNvSpPr/>
          <p:nvPr/>
        </p:nvSpPr>
        <p:spPr>
          <a:xfrm rot="5400000">
            <a:off x="4359405" y="2086596"/>
            <a:ext cx="228600" cy="498215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4189428" y="2521094"/>
            <a:ext cx="66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Port</a:t>
            </a:r>
            <a:endParaRPr lang="en-GB" sz="1800" dirty="0"/>
          </a:p>
        </p:txBody>
      </p:sp>
      <p:sp>
        <p:nvSpPr>
          <p:cNvPr id="13" name="Right Brace 12"/>
          <p:cNvSpPr/>
          <p:nvPr/>
        </p:nvSpPr>
        <p:spPr>
          <a:xfrm rot="5400000">
            <a:off x="5749724" y="1343319"/>
            <a:ext cx="228601" cy="1984772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573466" y="2521094"/>
            <a:ext cx="66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Path</a:t>
            </a:r>
            <a:endParaRPr lang="en-GB" sz="1800" dirty="0"/>
          </a:p>
        </p:txBody>
      </p:sp>
      <p:sp>
        <p:nvSpPr>
          <p:cNvPr id="15" name="Right Brace 14"/>
          <p:cNvSpPr/>
          <p:nvPr/>
        </p:nvSpPr>
        <p:spPr>
          <a:xfrm rot="5400000">
            <a:off x="7738271" y="1431281"/>
            <a:ext cx="228603" cy="1808848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7519068" y="2521094"/>
            <a:ext cx="785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Query</a:t>
            </a:r>
            <a:endParaRPr lang="en-GB" sz="1800" dirty="0"/>
          </a:p>
        </p:txBody>
      </p:sp>
      <p:sp>
        <p:nvSpPr>
          <p:cNvPr id="17" name="Right Brace 16"/>
          <p:cNvSpPr/>
          <p:nvPr/>
        </p:nvSpPr>
        <p:spPr>
          <a:xfrm rot="5400000">
            <a:off x="9350640" y="1743834"/>
            <a:ext cx="228603" cy="118374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/>
          <p:cNvSpPr txBox="1"/>
          <p:nvPr/>
        </p:nvSpPr>
        <p:spPr>
          <a:xfrm>
            <a:off x="8927674" y="2515117"/>
            <a:ext cx="1136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Fragment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54261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0019" grpId="0" uiExpand="1" build="p"/>
      <p:bldP spid="3" grpId="0" animBg="1"/>
      <p:bldP spid="4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6" grpId="0"/>
      <p:bldP spid="17" grpId="0" animBg="1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4935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URLs are encoded according RFC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1738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Safe URL characters –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[0-9a-zA-Z] $-_.+*'(),!</a:t>
            </a: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All other characters are escaped with the </a:t>
            </a:r>
            <a:r>
              <a:rPr lang="en-US" dirty="0" smtClean="0"/>
              <a:t>formula:</a:t>
            </a:r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Space </a:t>
            </a:r>
            <a:r>
              <a:rPr lang="en-US" dirty="0"/>
              <a:t>can also be encoded as "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+</a:t>
            </a:r>
            <a:r>
              <a:rPr lang="en-US" dirty="0"/>
              <a:t>"</a:t>
            </a:r>
            <a:endParaRPr lang="bg-BG" dirty="0"/>
          </a:p>
        </p:txBody>
      </p:sp>
      <p:sp>
        <p:nvSpPr>
          <p:cNvPr id="493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URL Encoding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3505200"/>
            <a:ext cx="5461787" cy="7355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%[character hex code in ISO-Latin character set]</a:t>
            </a:r>
          </a:p>
        </p:txBody>
      </p:sp>
      <p:graphicFrame>
        <p:nvGraphicFramePr>
          <p:cNvPr id="7" name="Content Placeholder 4"/>
          <p:cNvGraphicFramePr>
            <a:graphicFrameLocks/>
          </p:cNvGraphicFramePr>
          <p:nvPr/>
        </p:nvGraphicFramePr>
        <p:xfrm>
          <a:off x="6918211" y="3474720"/>
          <a:ext cx="4648200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4100"/>
                <a:gridCol w="2324100"/>
              </a:tblGrid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ASCII Character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URL encoding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space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%20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!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%21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"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%22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#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%23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$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%24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%25</a:t>
                      </a:r>
                      <a:endParaRPr lang="en-GB" sz="1800" dirty="0"/>
                    </a:p>
                  </a:txBody>
                  <a:tcPr/>
                </a:tc>
              </a:tr>
              <a:tr h="137108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&amp;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%26</a:t>
                      </a:r>
                      <a:endParaRPr lang="en-GB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076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3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3031</Words>
  <Application>Microsoft Office PowerPoint</Application>
  <PresentationFormat>Custom</PresentationFormat>
  <Paragraphs>608</Paragraphs>
  <Slides>56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56</vt:i4>
      </vt:variant>
    </vt:vector>
  </HeadingPairs>
  <TitlesOfParts>
    <vt:vector size="59" baseType="lpstr">
      <vt:lpstr>SoftUni 16x9</vt:lpstr>
      <vt:lpstr>3_SoftUni 16x9</vt:lpstr>
      <vt:lpstr>2_SoftUni 16x9</vt:lpstr>
      <vt:lpstr>HTTP, AJAX and REST</vt:lpstr>
      <vt:lpstr>Table of Contents</vt:lpstr>
      <vt:lpstr>World Wide Web</vt:lpstr>
      <vt:lpstr>What is WWW?</vt:lpstr>
      <vt:lpstr>WWW Components</vt:lpstr>
      <vt:lpstr>WWW Infrastructure</vt:lpstr>
      <vt:lpstr>URL</vt:lpstr>
      <vt:lpstr>URL</vt:lpstr>
      <vt:lpstr>URL Encoding</vt:lpstr>
      <vt:lpstr>URL – Examples</vt:lpstr>
      <vt:lpstr>The HTTP Protocol</vt:lpstr>
      <vt:lpstr>HTTP</vt:lpstr>
      <vt:lpstr>HTTP: Request-Response Protocol</vt:lpstr>
      <vt:lpstr>HTTP Transaction: Example</vt:lpstr>
      <vt:lpstr>HTTP Request Methods</vt:lpstr>
      <vt:lpstr>HTTP Request Message</vt:lpstr>
      <vt:lpstr>HTTP Request Message</vt:lpstr>
      <vt:lpstr>HTTP GET Request – Example</vt:lpstr>
      <vt:lpstr>HTTP POST Request – Example</vt:lpstr>
      <vt:lpstr>Conditional HTTP GET – Example</vt:lpstr>
      <vt:lpstr>HTTP Response Message</vt:lpstr>
      <vt:lpstr>HTTP Response Message</vt:lpstr>
      <vt:lpstr>HTTP Response – Example</vt:lpstr>
      <vt:lpstr>HTTP Response – Example</vt:lpstr>
      <vt:lpstr>HTTP Response Codes</vt:lpstr>
      <vt:lpstr>Browser Redirection</vt:lpstr>
      <vt:lpstr>Content-Type and Disposition</vt:lpstr>
      <vt:lpstr>Common MIME Types</vt:lpstr>
      <vt:lpstr>HTML, XML, JSON, RSS</vt:lpstr>
      <vt:lpstr>HTML</vt:lpstr>
      <vt:lpstr>XML</vt:lpstr>
      <vt:lpstr>RSS</vt:lpstr>
      <vt:lpstr>RSS – Example</vt:lpstr>
      <vt:lpstr>JSON</vt:lpstr>
      <vt:lpstr>Web Services</vt:lpstr>
      <vt:lpstr>Web Services</vt:lpstr>
      <vt:lpstr>RESTful Web Services</vt:lpstr>
      <vt:lpstr>What is REST?</vt:lpstr>
      <vt:lpstr>RESTful Services</vt:lpstr>
      <vt:lpstr>AJAX</vt:lpstr>
      <vt:lpstr>AJAX</vt:lpstr>
      <vt:lpstr>AJAX Diagram</vt:lpstr>
      <vt:lpstr>AJAX</vt:lpstr>
      <vt:lpstr>AJAX (2)</vt:lpstr>
      <vt:lpstr>The Same Origin Policy</vt:lpstr>
      <vt:lpstr>Same Origin Policy</vt:lpstr>
      <vt:lpstr>Origin Determination Rules</vt:lpstr>
      <vt:lpstr>Relaxing the Same Origin Policy</vt:lpstr>
      <vt:lpstr>Cross-Origin Resource Sharing (CORS)</vt:lpstr>
      <vt:lpstr>Web Developer Tools</vt:lpstr>
      <vt:lpstr>Web Developer Tools</vt:lpstr>
      <vt:lpstr>Web Developer Tools (2)</vt:lpstr>
      <vt:lpstr>Summary</vt:lpstr>
      <vt:lpstr>HTTP, AJAX and REST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HTTP, AJAX and REST</dc:title>
  <dc:subject>Software Development Course</dc:subject>
  <dc:creator/>
  <cp:keywords>JavaScript, JS, programming, SoftUni, Software University, programming, software development, software engineering, course, Web development, Applications, HTTP, AJAX, REST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2016-02-24T17:00:37Z</dcterms:modified>
  <cp:category>JavaScript, JS, programming, Applications, HTTP, AJAX, REST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